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48"/>
  </p:notesMasterIdLst>
  <p:sldIdLst>
    <p:sldId id="256" r:id="rId2"/>
    <p:sldId id="303" r:id="rId3"/>
    <p:sldId id="271" r:id="rId4"/>
    <p:sldId id="291" r:id="rId5"/>
    <p:sldId id="257" r:id="rId6"/>
    <p:sldId id="297" r:id="rId7"/>
    <p:sldId id="268" r:id="rId8"/>
    <p:sldId id="258" r:id="rId9"/>
    <p:sldId id="259" r:id="rId10"/>
    <p:sldId id="269" r:id="rId11"/>
    <p:sldId id="270" r:id="rId12"/>
    <p:sldId id="261" r:id="rId13"/>
    <p:sldId id="274" r:id="rId14"/>
    <p:sldId id="263" r:id="rId15"/>
    <p:sldId id="282" r:id="rId16"/>
    <p:sldId id="273" r:id="rId17"/>
    <p:sldId id="264" r:id="rId18"/>
    <p:sldId id="284" r:id="rId19"/>
    <p:sldId id="285" r:id="rId20"/>
    <p:sldId id="265" r:id="rId21"/>
    <p:sldId id="266" r:id="rId22"/>
    <p:sldId id="287" r:id="rId23"/>
    <p:sldId id="288" r:id="rId24"/>
    <p:sldId id="267" r:id="rId25"/>
    <p:sldId id="275" r:id="rId26"/>
    <p:sldId id="289" r:id="rId27"/>
    <p:sldId id="276" r:id="rId28"/>
    <p:sldId id="277" r:id="rId29"/>
    <p:sldId id="278" r:id="rId30"/>
    <p:sldId id="286" r:id="rId31"/>
    <p:sldId id="279" r:id="rId32"/>
    <p:sldId id="280" r:id="rId33"/>
    <p:sldId id="292" r:id="rId34"/>
    <p:sldId id="293" r:id="rId35"/>
    <p:sldId id="294" r:id="rId36"/>
    <p:sldId id="295" r:id="rId37"/>
    <p:sldId id="281" r:id="rId38"/>
    <p:sldId id="299" r:id="rId39"/>
    <p:sldId id="301" r:id="rId40"/>
    <p:sldId id="305" r:id="rId41"/>
    <p:sldId id="272" r:id="rId42"/>
    <p:sldId id="283" r:id="rId43"/>
    <p:sldId id="290" r:id="rId44"/>
    <p:sldId id="300" r:id="rId45"/>
    <p:sldId id="302" r:id="rId46"/>
    <p:sldId id="304" r:id="rId47"/>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BD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52410" autoAdjust="0"/>
  </p:normalViewPr>
  <p:slideViewPr>
    <p:cSldViewPr snapToGrid="0">
      <p:cViewPr varScale="1">
        <p:scale>
          <a:sx n="54" d="100"/>
          <a:sy n="54" d="100"/>
        </p:scale>
        <p:origin x="1998" y="78"/>
      </p:cViewPr>
      <p:guideLst>
        <p:guide orient="horz" pos="2160"/>
        <p:guide pos="3840"/>
      </p:guideLst>
    </p:cSldViewPr>
  </p:slideViewPr>
  <p:notesTextViewPr>
    <p:cViewPr>
      <p:scale>
        <a:sx n="3" d="2"/>
        <a:sy n="3" d="2"/>
      </p:scale>
      <p:origin x="0" y="-8958"/>
    </p:cViewPr>
  </p:notesTextViewPr>
  <p:notesViewPr>
    <p:cSldViewPr snapToGrid="0">
      <p:cViewPr varScale="1">
        <p:scale>
          <a:sx n="82" d="100"/>
          <a:sy n="82" d="100"/>
        </p:scale>
        <p:origin x="315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AE516-F665-4215-A080-C2EC089619F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l-NL"/>
        </a:p>
      </dgm:t>
    </dgm:pt>
    <dgm:pt modelId="{5D4CA271-9A94-472F-9840-6F1476AF718F}">
      <dgm:prSet phldrT="[Tekst]"/>
      <dgm:spPr>
        <a:solidFill>
          <a:srgbClr val="00B050"/>
        </a:solidFill>
      </dgm:spPr>
      <dgm:t>
        <a:bodyPr/>
        <a:lstStyle/>
        <a:p>
          <a:r>
            <a:rPr lang="nl-NL" dirty="0" smtClean="0"/>
            <a:t>Betrokkenheid</a:t>
          </a:r>
          <a:endParaRPr lang="nl-NL" dirty="0"/>
        </a:p>
      </dgm:t>
    </dgm:pt>
    <dgm:pt modelId="{7F361C23-917E-44FA-9E9B-6C0F5D527681}" type="parTrans" cxnId="{7ACDDA7E-7783-47B5-B19C-878D4C7CA268}">
      <dgm:prSet/>
      <dgm:spPr/>
      <dgm:t>
        <a:bodyPr/>
        <a:lstStyle/>
        <a:p>
          <a:endParaRPr lang="nl-NL"/>
        </a:p>
      </dgm:t>
    </dgm:pt>
    <dgm:pt modelId="{34B8D5FD-AC85-4821-A0A8-670D18A04ED1}" type="sibTrans" cxnId="{7ACDDA7E-7783-47B5-B19C-878D4C7CA268}">
      <dgm:prSet/>
      <dgm:spPr/>
      <dgm:t>
        <a:bodyPr/>
        <a:lstStyle/>
        <a:p>
          <a:endParaRPr lang="nl-NL"/>
        </a:p>
      </dgm:t>
    </dgm:pt>
    <dgm:pt modelId="{EBF790EC-B8AB-4D29-AE9F-55B700EB7185}">
      <dgm:prSet phldrT="[Tekst]"/>
      <dgm:spPr>
        <a:solidFill>
          <a:srgbClr val="92D050"/>
        </a:solidFill>
      </dgm:spPr>
      <dgm:t>
        <a:bodyPr/>
        <a:lstStyle/>
        <a:p>
          <a:r>
            <a:rPr lang="nl-NL" dirty="0" smtClean="0"/>
            <a:t>Invloed</a:t>
          </a:r>
          <a:endParaRPr lang="nl-NL" dirty="0"/>
        </a:p>
      </dgm:t>
    </dgm:pt>
    <dgm:pt modelId="{E9D39DE9-9981-4C20-A912-BDB4CF322E78}" type="parTrans" cxnId="{A9090D93-EFBB-4E65-89A5-FD64825A11E7}">
      <dgm:prSet/>
      <dgm:spPr/>
      <dgm:t>
        <a:bodyPr/>
        <a:lstStyle/>
        <a:p>
          <a:endParaRPr lang="nl-NL"/>
        </a:p>
      </dgm:t>
    </dgm:pt>
    <dgm:pt modelId="{71AFB646-2E9A-4583-AAD2-66C75EEAB556}" type="sibTrans" cxnId="{A9090D93-EFBB-4E65-89A5-FD64825A11E7}">
      <dgm:prSet/>
      <dgm:spPr/>
      <dgm:t>
        <a:bodyPr/>
        <a:lstStyle/>
        <a:p>
          <a:endParaRPr lang="nl-NL"/>
        </a:p>
      </dgm:t>
    </dgm:pt>
    <dgm:pt modelId="{E53B31D2-0193-4FC7-8812-A0BC4A25D823}" type="pres">
      <dgm:prSet presAssocID="{87AAE516-F665-4215-A080-C2EC089619F1}" presName="Name0" presStyleCnt="0">
        <dgm:presLayoutVars>
          <dgm:chMax val="7"/>
          <dgm:resizeHandles val="exact"/>
        </dgm:presLayoutVars>
      </dgm:prSet>
      <dgm:spPr/>
      <dgm:t>
        <a:bodyPr/>
        <a:lstStyle/>
        <a:p>
          <a:endParaRPr lang="nl-NL"/>
        </a:p>
      </dgm:t>
    </dgm:pt>
    <dgm:pt modelId="{A497EC6E-0FD7-4ED3-B73E-1E6F5A4D1FC2}" type="pres">
      <dgm:prSet presAssocID="{87AAE516-F665-4215-A080-C2EC089619F1}" presName="comp1" presStyleCnt="0"/>
      <dgm:spPr/>
    </dgm:pt>
    <dgm:pt modelId="{DBB49A95-657E-4130-9674-3C6AA4EE6296}" type="pres">
      <dgm:prSet presAssocID="{87AAE516-F665-4215-A080-C2EC089619F1}" presName="circle1" presStyleLbl="node1" presStyleIdx="0" presStyleCnt="2" custLinFactX="8014" custLinFactNeighborX="100000" custLinFactNeighborY="-12429"/>
      <dgm:spPr/>
      <dgm:t>
        <a:bodyPr/>
        <a:lstStyle/>
        <a:p>
          <a:endParaRPr lang="nl-NL"/>
        </a:p>
      </dgm:t>
    </dgm:pt>
    <dgm:pt modelId="{07343966-03AF-4D50-951D-9D1EA065A33D}" type="pres">
      <dgm:prSet presAssocID="{87AAE516-F665-4215-A080-C2EC089619F1}" presName="c1text" presStyleLbl="node1" presStyleIdx="0" presStyleCnt="2">
        <dgm:presLayoutVars>
          <dgm:bulletEnabled val="1"/>
        </dgm:presLayoutVars>
      </dgm:prSet>
      <dgm:spPr/>
      <dgm:t>
        <a:bodyPr/>
        <a:lstStyle/>
        <a:p>
          <a:endParaRPr lang="nl-NL"/>
        </a:p>
      </dgm:t>
    </dgm:pt>
    <dgm:pt modelId="{7744163F-8E65-4F21-AE9C-AF1DEB1169FB}" type="pres">
      <dgm:prSet presAssocID="{87AAE516-F665-4215-A080-C2EC089619F1}" presName="comp2" presStyleCnt="0"/>
      <dgm:spPr/>
    </dgm:pt>
    <dgm:pt modelId="{9FEA914C-EAD0-4C34-B563-B547908AB42C}" type="pres">
      <dgm:prSet presAssocID="{87AAE516-F665-4215-A080-C2EC089619F1}" presName="circle2" presStyleLbl="node1" presStyleIdx="1" presStyleCnt="2" custScaleX="73028" custScaleY="85551" custLinFactX="8808" custLinFactNeighborX="100000" custLinFactNeighborY="-10277"/>
      <dgm:spPr/>
      <dgm:t>
        <a:bodyPr/>
        <a:lstStyle/>
        <a:p>
          <a:endParaRPr lang="nl-NL"/>
        </a:p>
      </dgm:t>
    </dgm:pt>
    <dgm:pt modelId="{30A30B93-8CDD-4CA2-956A-5A035C7E31FB}" type="pres">
      <dgm:prSet presAssocID="{87AAE516-F665-4215-A080-C2EC089619F1}" presName="c2text" presStyleLbl="node1" presStyleIdx="1" presStyleCnt="2">
        <dgm:presLayoutVars>
          <dgm:bulletEnabled val="1"/>
        </dgm:presLayoutVars>
      </dgm:prSet>
      <dgm:spPr/>
      <dgm:t>
        <a:bodyPr/>
        <a:lstStyle/>
        <a:p>
          <a:endParaRPr lang="nl-NL"/>
        </a:p>
      </dgm:t>
    </dgm:pt>
  </dgm:ptLst>
  <dgm:cxnLst>
    <dgm:cxn modelId="{B7F43FF1-E9E4-46DE-AECE-50ED47C9127F}" type="presOf" srcId="{87AAE516-F665-4215-A080-C2EC089619F1}" destId="{E53B31D2-0193-4FC7-8812-A0BC4A25D823}" srcOrd="0" destOrd="0" presId="urn:microsoft.com/office/officeart/2005/8/layout/venn2"/>
    <dgm:cxn modelId="{EEBCA4EA-E120-4B2E-AD13-C4D2546E1673}" type="presOf" srcId="{EBF790EC-B8AB-4D29-AE9F-55B700EB7185}" destId="{9FEA914C-EAD0-4C34-B563-B547908AB42C}" srcOrd="0" destOrd="0" presId="urn:microsoft.com/office/officeart/2005/8/layout/venn2"/>
    <dgm:cxn modelId="{D9C2A0E1-7256-4401-886B-4E5309AC946A}" type="presOf" srcId="{5D4CA271-9A94-472F-9840-6F1476AF718F}" destId="{07343966-03AF-4D50-951D-9D1EA065A33D}" srcOrd="1" destOrd="0" presId="urn:microsoft.com/office/officeart/2005/8/layout/venn2"/>
    <dgm:cxn modelId="{A9090D93-EFBB-4E65-89A5-FD64825A11E7}" srcId="{87AAE516-F665-4215-A080-C2EC089619F1}" destId="{EBF790EC-B8AB-4D29-AE9F-55B700EB7185}" srcOrd="1" destOrd="0" parTransId="{E9D39DE9-9981-4C20-A912-BDB4CF322E78}" sibTransId="{71AFB646-2E9A-4583-AAD2-66C75EEAB556}"/>
    <dgm:cxn modelId="{7ACDDA7E-7783-47B5-B19C-878D4C7CA268}" srcId="{87AAE516-F665-4215-A080-C2EC089619F1}" destId="{5D4CA271-9A94-472F-9840-6F1476AF718F}" srcOrd="0" destOrd="0" parTransId="{7F361C23-917E-44FA-9E9B-6C0F5D527681}" sibTransId="{34B8D5FD-AC85-4821-A0A8-670D18A04ED1}"/>
    <dgm:cxn modelId="{68760C5E-F74C-4F8B-9D5D-1CE773D5D97D}" type="presOf" srcId="{5D4CA271-9A94-472F-9840-6F1476AF718F}" destId="{DBB49A95-657E-4130-9674-3C6AA4EE6296}" srcOrd="0" destOrd="0" presId="urn:microsoft.com/office/officeart/2005/8/layout/venn2"/>
    <dgm:cxn modelId="{23EA2996-A1F6-4683-A376-315AD49F8E32}" type="presOf" srcId="{EBF790EC-B8AB-4D29-AE9F-55B700EB7185}" destId="{30A30B93-8CDD-4CA2-956A-5A035C7E31FB}" srcOrd="1" destOrd="0" presId="urn:microsoft.com/office/officeart/2005/8/layout/venn2"/>
    <dgm:cxn modelId="{85519EAA-2FC1-48FF-ACE4-A1627580F552}" type="presParOf" srcId="{E53B31D2-0193-4FC7-8812-A0BC4A25D823}" destId="{A497EC6E-0FD7-4ED3-B73E-1E6F5A4D1FC2}" srcOrd="0" destOrd="0" presId="urn:microsoft.com/office/officeart/2005/8/layout/venn2"/>
    <dgm:cxn modelId="{B433AD0D-9812-4F45-AFB8-E7DF42BB9B83}" type="presParOf" srcId="{A497EC6E-0FD7-4ED3-B73E-1E6F5A4D1FC2}" destId="{DBB49A95-657E-4130-9674-3C6AA4EE6296}" srcOrd="0" destOrd="0" presId="urn:microsoft.com/office/officeart/2005/8/layout/venn2"/>
    <dgm:cxn modelId="{52D25B9C-A6BF-497F-BF6A-A05136A40342}" type="presParOf" srcId="{A497EC6E-0FD7-4ED3-B73E-1E6F5A4D1FC2}" destId="{07343966-03AF-4D50-951D-9D1EA065A33D}" srcOrd="1" destOrd="0" presId="urn:microsoft.com/office/officeart/2005/8/layout/venn2"/>
    <dgm:cxn modelId="{614C077B-EE3F-4689-8F03-B685C915BAD0}" type="presParOf" srcId="{E53B31D2-0193-4FC7-8812-A0BC4A25D823}" destId="{7744163F-8E65-4F21-AE9C-AF1DEB1169FB}" srcOrd="1" destOrd="0" presId="urn:microsoft.com/office/officeart/2005/8/layout/venn2"/>
    <dgm:cxn modelId="{A139EE32-408D-488A-8C97-0E3779C24736}" type="presParOf" srcId="{7744163F-8E65-4F21-AE9C-AF1DEB1169FB}" destId="{9FEA914C-EAD0-4C34-B563-B547908AB42C}" srcOrd="0" destOrd="0" presId="urn:microsoft.com/office/officeart/2005/8/layout/venn2"/>
    <dgm:cxn modelId="{A9E0C280-0B86-44AA-A1B1-901FED2A8A9A}" type="presParOf" srcId="{7744163F-8E65-4F21-AE9C-AF1DEB1169FB}" destId="{30A30B93-8CDD-4CA2-956A-5A035C7E31F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49A95-657E-4130-9674-3C6AA4EE6296}">
      <dsp:nvSpPr>
        <dsp:cNvPr id="0" name=""/>
        <dsp:cNvSpPr/>
      </dsp:nvSpPr>
      <dsp:spPr>
        <a:xfrm>
          <a:off x="7407041" y="0"/>
          <a:ext cx="4350076" cy="4350076"/>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nl-NL" sz="2600" kern="1200" dirty="0" smtClean="0"/>
            <a:t>Betrokkenheid</a:t>
          </a:r>
          <a:endParaRPr lang="nl-NL" sz="2600" kern="1200" dirty="0"/>
        </a:p>
      </dsp:txBody>
      <dsp:txXfrm>
        <a:off x="8440184" y="326255"/>
        <a:ext cx="2283789" cy="739512"/>
      </dsp:txXfrm>
    </dsp:sp>
    <dsp:sp modelId="{9FEA914C-EAD0-4C34-B563-B547908AB42C}">
      <dsp:nvSpPr>
        <dsp:cNvPr id="0" name=""/>
        <dsp:cNvSpPr/>
      </dsp:nvSpPr>
      <dsp:spPr>
        <a:xfrm>
          <a:off x="8237191" y="987929"/>
          <a:ext cx="2382580" cy="2791150"/>
        </a:xfrm>
        <a:prstGeom prst="ellips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nl-NL" sz="2600" kern="1200" dirty="0" smtClean="0"/>
            <a:t>Invloed</a:t>
          </a:r>
          <a:endParaRPr lang="nl-NL" sz="2600" kern="1200" dirty="0"/>
        </a:p>
      </dsp:txBody>
      <dsp:txXfrm>
        <a:off x="8586112" y="1685716"/>
        <a:ext cx="1684738" cy="139557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AA979C5B-D38F-47EA-B2DA-24AE8BA1C9E7}" type="datetimeFigureOut">
              <a:rPr lang="nl-NL" smtClean="0"/>
              <a:t>9-1-2023</a:t>
            </a:fld>
            <a:endParaRPr lang="nl-NL"/>
          </a:p>
        </p:txBody>
      </p:sp>
      <p:sp>
        <p:nvSpPr>
          <p:cNvPr id="4" name="Tijdelijke aanduiding voor dia-afbeelding 3"/>
          <p:cNvSpPr>
            <a:spLocks noGrp="1" noRot="1" noChangeAspect="1"/>
          </p:cNvSpPr>
          <p:nvPr>
            <p:ph type="sldImg" idx="2"/>
          </p:nvPr>
        </p:nvSpPr>
        <p:spPr>
          <a:xfrm>
            <a:off x="420688" y="657225"/>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170333"/>
            <a:ext cx="5444490" cy="5274836"/>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ABBFB99-638B-43D6-B5C6-2708BCAA33AF}" type="slidenum">
              <a:rPr lang="nl-NL" smtClean="0"/>
              <a:t>‹nr.›</a:t>
            </a:fld>
            <a:endParaRPr lang="nl-NL"/>
          </a:p>
        </p:txBody>
      </p:sp>
    </p:spTree>
    <p:extLst>
      <p:ext uri="{BB962C8B-B14F-4D97-AF65-F5344CB8AC3E}">
        <p14:creationId xmlns:p14="http://schemas.microsoft.com/office/powerpoint/2010/main" val="417555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l.wikipedia.org/wiki/Juris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nl.wikipedia.org/wiki/Verstekvonnis" TargetMode="External"/><Relationship Id="rId5" Type="http://schemas.openxmlformats.org/officeDocument/2006/relationships/hyperlink" Target="https://nl.wikipedia.org/wiki/Hoge_Raad_der_Nederlanden" TargetMode="External"/><Relationship Id="rId4" Type="http://schemas.openxmlformats.org/officeDocument/2006/relationships/hyperlink" Target="https://nl.wikipedia.org/wiki/Gerechtshof_(Nederland)"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ureauwbtv.n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Welkom Levende Mannen en Vrouwen</a:t>
            </a:r>
          </a:p>
          <a:p>
            <a:r>
              <a:rPr lang="nl-NL" sz="1050" dirty="0" smtClean="0"/>
              <a:t>Betekenis</a:t>
            </a:r>
            <a:r>
              <a:rPr lang="nl-NL" sz="1050" baseline="0" dirty="0" smtClean="0"/>
              <a:t> eekhoorn</a:t>
            </a:r>
          </a:p>
          <a:p>
            <a:pPr marL="171450" indent="-171450">
              <a:buFont typeface="Arial" panose="020B0604020202020204" pitchFamily="34" charset="0"/>
              <a:buChar char="•"/>
            </a:pPr>
            <a:r>
              <a:rPr lang="nl-NL" sz="1050" baseline="0" dirty="0" smtClean="0"/>
              <a:t>Slim, behendig en heeft lef</a:t>
            </a:r>
          </a:p>
          <a:p>
            <a:pPr marL="171450" indent="-171450">
              <a:buFont typeface="Arial" panose="020B0604020202020204" pitchFamily="34" charset="0"/>
              <a:buChar char="•"/>
            </a:pPr>
            <a:r>
              <a:rPr lang="nl-NL" sz="1050" baseline="0" dirty="0" smtClean="0"/>
              <a:t>Legt verantwoording aan zichzelf af</a:t>
            </a:r>
          </a:p>
          <a:p>
            <a:pPr marL="628650" lvl="1" indent="-171450">
              <a:buFont typeface="Arial" panose="020B0604020202020204" pitchFamily="34" charset="0"/>
              <a:buChar char="•"/>
            </a:pPr>
            <a:r>
              <a:rPr lang="nl-NL" sz="1050" baseline="0" dirty="0" smtClean="0"/>
              <a:t>Waag de sprong uit jouw comfortzone</a:t>
            </a:r>
          </a:p>
          <a:p>
            <a:pPr marL="628650" lvl="1" indent="-171450">
              <a:buFont typeface="Arial" panose="020B0604020202020204" pitchFamily="34" charset="0"/>
              <a:buChar char="•"/>
            </a:pPr>
            <a:r>
              <a:rPr lang="nl-NL" sz="1050" baseline="0" dirty="0" smtClean="0"/>
              <a:t>Wat wil jij oefenen </a:t>
            </a:r>
            <a:r>
              <a:rPr lang="nl-NL" sz="1050" baseline="0" dirty="0" smtClean="0">
                <a:sym typeface="Wingdings" panose="05000000000000000000" pitchFamily="2" charset="2"/>
              </a:rPr>
              <a:t> </a:t>
            </a:r>
          </a:p>
          <a:p>
            <a:pPr marL="1085850" lvl="2" indent="-171450">
              <a:buFont typeface="Arial" panose="020B0604020202020204" pitchFamily="34" charset="0"/>
              <a:buChar char="•"/>
            </a:pPr>
            <a:r>
              <a:rPr lang="nl-NL" sz="1050" baseline="0" dirty="0" smtClean="0">
                <a:sym typeface="Wingdings" panose="05000000000000000000" pitchFamily="2" charset="2"/>
              </a:rPr>
              <a:t>niet volgens verwachting, </a:t>
            </a:r>
          </a:p>
          <a:p>
            <a:pPr marL="1085850" lvl="2" indent="-171450">
              <a:buFont typeface="Arial" panose="020B0604020202020204" pitchFamily="34" charset="0"/>
              <a:buChar char="•"/>
            </a:pPr>
            <a:r>
              <a:rPr lang="nl-NL" sz="1050" baseline="0" dirty="0" smtClean="0">
                <a:sym typeface="Wingdings" panose="05000000000000000000" pitchFamily="2" charset="2"/>
              </a:rPr>
              <a:t>strategie aanpassen en </a:t>
            </a:r>
          </a:p>
          <a:p>
            <a:pPr marL="1085850" lvl="2" indent="-171450">
              <a:buFont typeface="Arial" panose="020B0604020202020204" pitchFamily="34" charset="0"/>
              <a:buChar char="•"/>
            </a:pPr>
            <a:r>
              <a:rPr lang="nl-NL" sz="1050" baseline="0" dirty="0" smtClean="0">
                <a:sym typeface="Wingdings" panose="05000000000000000000" pitchFamily="2" charset="2"/>
              </a:rPr>
              <a:t>opnieuw proberen</a:t>
            </a:r>
          </a:p>
          <a:p>
            <a:pPr marL="628650" lvl="1" indent="-171450">
              <a:buFont typeface="Arial" panose="020B0604020202020204" pitchFamily="34" charset="0"/>
              <a:buChar char="•"/>
            </a:pPr>
            <a:r>
              <a:rPr lang="nl-NL" sz="1050" baseline="0" dirty="0" smtClean="0">
                <a:sym typeface="Wingdings" panose="05000000000000000000" pitchFamily="2" charset="2"/>
              </a:rPr>
              <a:t>Vertrouw op je innerluck ZIJN</a:t>
            </a:r>
            <a:endParaRPr lang="nl-NL" sz="1050" dirty="0" smtClean="0"/>
          </a:p>
          <a:p>
            <a:r>
              <a:rPr lang="nl-NL" sz="1050" dirty="0" smtClean="0"/>
              <a:t>Vragen direct te stellen</a:t>
            </a:r>
          </a:p>
          <a:p>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a:t>
            </a:fld>
            <a:endParaRPr lang="nl-NL"/>
          </a:p>
        </p:txBody>
      </p:sp>
    </p:spTree>
    <p:extLst>
      <p:ext uri="{BB962C8B-B14F-4D97-AF65-F5344CB8AC3E}">
        <p14:creationId xmlns:p14="http://schemas.microsoft.com/office/powerpoint/2010/main" val="228748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Overheid </a:t>
            </a:r>
          </a:p>
          <a:p>
            <a:pPr marL="171450" indent="-171450">
              <a:buFont typeface="Arial" panose="020B0604020202020204" pitchFamily="34" charset="0"/>
              <a:buChar char="•"/>
            </a:pPr>
            <a:r>
              <a:rPr lang="nl-NL" sz="1050" dirty="0" smtClean="0"/>
              <a:t>Het enige doel van de grondwet en de oprichting van een</a:t>
            </a:r>
            <a:r>
              <a:rPr lang="nl-NL" sz="1050" baseline="0" dirty="0" smtClean="0"/>
              <a:t> regering altijd is geweest om de private rechten en privé-eigendommen te beschermen.</a:t>
            </a:r>
            <a:endParaRPr lang="nl-NL" sz="1050" dirty="0" smtClean="0"/>
          </a:p>
          <a:p>
            <a:endParaRPr lang="nl-NL" sz="1050" dirty="0" smtClean="0"/>
          </a:p>
          <a:p>
            <a:r>
              <a:rPr lang="nl-NL" sz="1050" dirty="0" smtClean="0"/>
              <a:t>Soevereine staten</a:t>
            </a:r>
          </a:p>
          <a:p>
            <a:pPr marL="171450" indent="-171450">
              <a:buFont typeface="Arial" panose="020B0604020202020204" pitchFamily="34" charset="0"/>
              <a:buChar char="•"/>
            </a:pPr>
            <a:r>
              <a:rPr lang="nl-NL" sz="1050" dirty="0" smtClean="0"/>
              <a:t>Met de bevoegdheid macht uit te oefenen bestaan niet</a:t>
            </a:r>
          </a:p>
          <a:p>
            <a:pPr marL="171450" indent="-171450">
              <a:buFont typeface="Arial" panose="020B0604020202020204" pitchFamily="34" charset="0"/>
              <a:buChar char="•"/>
            </a:pPr>
            <a:r>
              <a:rPr lang="nl-NL" sz="1050" dirty="0" smtClean="0"/>
              <a:t>Het is een systeem van trustmaatschappijen</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Publiek en Privaat recht</a:t>
            </a:r>
          </a:p>
          <a:p>
            <a:pPr marL="171450" indent="-171450">
              <a:buFont typeface="Arial" panose="020B0604020202020204" pitchFamily="34" charset="0"/>
              <a:buChar char="•"/>
            </a:pPr>
            <a:r>
              <a:rPr lang="nl-NL" sz="1050" dirty="0" smtClean="0"/>
              <a:t>Publiek recht wordt door de trust- en stichtingswet bedient voor het publieke bereik</a:t>
            </a:r>
          </a:p>
          <a:p>
            <a:pPr marL="171450" indent="-171450">
              <a:buFont typeface="Arial" panose="020B0604020202020204" pitchFamily="34" charset="0"/>
              <a:buChar char="•"/>
            </a:pPr>
            <a:r>
              <a:rPr lang="nl-NL" sz="1050" dirty="0" smtClean="0"/>
              <a:t>Het enige privaatrecht dat wordt gebruikt,</a:t>
            </a:r>
            <a:r>
              <a:rPr lang="nl-NL" sz="1050" baseline="0" dirty="0" smtClean="0"/>
              <a:t> is het handelsrecht van de UCC (Uniform Commercieel Code)</a:t>
            </a:r>
          </a:p>
          <a:p>
            <a:pPr marL="171450" indent="-171450">
              <a:buFont typeface="Arial" panose="020B0604020202020204" pitchFamily="34" charset="0"/>
              <a:buChar char="•"/>
            </a:pPr>
            <a:r>
              <a:rPr lang="nl-NL" sz="1050" baseline="0" dirty="0" smtClean="0"/>
              <a:t>Publiek persoon; BSN, ID, Rijbewijs, woonplaats, postcode, wij zijn publieke medewerkers. We zijn trustees van de ene trust, we zijn begunstigden van de andere trust en als zodanig genieten we privileges omdat we overheidsfunctionarissen zijn. </a:t>
            </a:r>
            <a:r>
              <a:rPr lang="nl-NL" sz="1050" b="1" baseline="0" dirty="0" smtClean="0"/>
              <a:t>In ruil voor de privileges moet je al je rechten opgeven!</a:t>
            </a:r>
            <a:endParaRPr lang="nl-NL" sz="1050" b="0" baseline="0" dirty="0" smtClean="0"/>
          </a:p>
          <a:p>
            <a:pPr marL="0" indent="0">
              <a:buFont typeface="Arial" panose="020B0604020202020204" pitchFamily="34" charset="0"/>
              <a:buNone/>
            </a:pPr>
            <a:endParaRPr lang="nl-NL" sz="1050" kern="1200" dirty="0" smtClean="0">
              <a:solidFill>
                <a:schemeClr val="tx1"/>
              </a:solidFill>
              <a:effectLst/>
              <a:latin typeface="+mn-lt"/>
              <a:ea typeface="+mn-ea"/>
              <a:cs typeface="+mn-cs"/>
            </a:endParaRPr>
          </a:p>
          <a:p>
            <a:pPr marL="0" indent="0">
              <a:buFont typeface="Arial" panose="020B0604020202020204" pitchFamily="34" charset="0"/>
              <a:buNone/>
            </a:pPr>
            <a:r>
              <a:rPr lang="nl-NL" sz="1050" kern="1200" dirty="0" smtClean="0">
                <a:solidFill>
                  <a:schemeClr val="tx1"/>
                </a:solidFill>
                <a:effectLst/>
                <a:latin typeface="+mn-lt"/>
                <a:ea typeface="+mn-ea"/>
                <a:cs typeface="+mn-cs"/>
              </a:rPr>
              <a:t>Administratieve eenheid</a:t>
            </a:r>
          </a:p>
          <a:p>
            <a:pPr marL="171450" indent="-171450">
              <a:buFont typeface="Arial" panose="020B0604020202020204" pitchFamily="34" charset="0"/>
              <a:buChar char="•"/>
            </a:pPr>
            <a:r>
              <a:rPr lang="nl-NL" sz="1050" kern="1200" dirty="0" smtClean="0">
                <a:solidFill>
                  <a:schemeClr val="tx1"/>
                </a:solidFill>
                <a:effectLst/>
                <a:latin typeface="+mn-lt"/>
                <a:ea typeface="+mn-ea"/>
                <a:cs typeface="+mn-cs"/>
              </a:rPr>
              <a:t>Corporatie ‘De Staat der Nederlanden BV’ verzekerd onder nummer </a:t>
            </a:r>
            <a:r>
              <a:rPr lang="nl-NL" sz="1050" b="1" kern="1200" dirty="0" smtClean="0">
                <a:solidFill>
                  <a:schemeClr val="tx1"/>
                </a:solidFill>
                <a:effectLst/>
                <a:latin typeface="+mn-lt"/>
                <a:ea typeface="+mn-ea"/>
                <a:cs typeface="+mn-cs"/>
              </a:rPr>
              <a:t>Dun &amp; Bradstreet, D-U-N-S 40-200-0004</a:t>
            </a:r>
            <a:r>
              <a:rPr lang="nl-NL" sz="105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nl-NL" sz="1050" kern="1200" dirty="0" smtClean="0">
                <a:solidFill>
                  <a:schemeClr val="tx1"/>
                </a:solidFill>
                <a:effectLst/>
                <a:latin typeface="+mn-lt"/>
                <a:ea typeface="+mn-ea"/>
                <a:cs typeface="+mn-cs"/>
              </a:rPr>
              <a:t>Nederland is geen soevereine staat, maar een administratieve structuur,</a:t>
            </a:r>
            <a:r>
              <a:rPr lang="nl-NL" sz="1050" kern="1200" baseline="0" dirty="0" smtClean="0">
                <a:solidFill>
                  <a:schemeClr val="tx1"/>
                </a:solidFill>
                <a:effectLst/>
                <a:latin typeface="+mn-lt"/>
                <a:ea typeface="+mn-ea"/>
                <a:cs typeface="+mn-cs"/>
              </a:rPr>
              <a:t> een trust die geen legitimiteit heeft voor soevereine handelingen.</a:t>
            </a:r>
          </a:p>
          <a:p>
            <a:pPr marL="171450" indent="-171450">
              <a:buFont typeface="Arial" panose="020B0604020202020204" pitchFamily="34" charset="0"/>
              <a:buChar char="•"/>
            </a:pPr>
            <a:r>
              <a:rPr lang="nl-NL" sz="1050" kern="1200" baseline="0" dirty="0" smtClean="0">
                <a:solidFill>
                  <a:schemeClr val="tx1"/>
                </a:solidFill>
                <a:effectLst/>
                <a:latin typeface="+mn-lt"/>
                <a:ea typeface="+mn-ea"/>
                <a:cs typeface="+mn-cs"/>
              </a:rPr>
              <a:t>Een publiekrechtelijke onderneming is een organisatie die haar juridische subjectiviteit niet te danken heeft aan private autonomie, maar aan een soevereine handeling en daarom een oprichtingscontract en een openbaar statuut vereist.</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11</a:t>
            </a:fld>
            <a:endParaRPr lang="nl-NL"/>
          </a:p>
        </p:txBody>
      </p:sp>
    </p:spTree>
    <p:extLst>
      <p:ext uri="{BB962C8B-B14F-4D97-AF65-F5344CB8AC3E}">
        <p14:creationId xmlns:p14="http://schemas.microsoft.com/office/powerpoint/2010/main" val="199708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50" dirty="0" smtClean="0"/>
              <a:t>Aangifte binnen 3 dagen na geboorte, BW1, art.19</a:t>
            </a:r>
            <a:r>
              <a:rPr lang="nl-NL" sz="1050" baseline="30000" dirty="0" smtClean="0"/>
              <a:t>e</a:t>
            </a:r>
            <a:r>
              <a:rPr lang="nl-NL" sz="1050" dirty="0" smtClean="0"/>
              <a:t>, lid 6</a:t>
            </a:r>
          </a:p>
          <a:p>
            <a:pPr marL="628650" lvl="1" indent="-171450">
              <a:buFont typeface="Arial" panose="020B0604020202020204" pitchFamily="34" charset="0"/>
              <a:buChar char="•"/>
            </a:pPr>
            <a:r>
              <a:rPr lang="nl-NL" sz="1050" dirty="0" smtClean="0"/>
              <a:t>Wordt verwerkt in de </a:t>
            </a:r>
            <a:r>
              <a:rPr lang="nl-NL" sz="1050" dirty="0" err="1" smtClean="0"/>
              <a:t>Cestui</a:t>
            </a:r>
            <a:r>
              <a:rPr lang="nl-NL" sz="1050" dirty="0" smtClean="0"/>
              <a:t> Que </a:t>
            </a:r>
            <a:r>
              <a:rPr lang="nl-NL" sz="1050" dirty="0" err="1" smtClean="0"/>
              <a:t>Vie</a:t>
            </a:r>
            <a:r>
              <a:rPr lang="nl-NL" sz="1050" dirty="0" smtClean="0"/>
              <a:t>-Trust</a:t>
            </a:r>
            <a:r>
              <a:rPr lang="nl-NL" sz="1050" baseline="0" dirty="0" smtClean="0"/>
              <a:t> met de in schuldbewijs/PERSOON omgezette GEBOORTEAKTE</a:t>
            </a:r>
            <a:endParaRPr lang="nl-NL" sz="1050" dirty="0" smtClean="0"/>
          </a:p>
          <a:p>
            <a:pPr marL="628650" lvl="1" indent="-171450">
              <a:buFont typeface="Arial" panose="020B0604020202020204" pitchFamily="34" charset="0"/>
              <a:buChar char="•"/>
            </a:pPr>
            <a:r>
              <a:rPr lang="nl-NL" sz="1050" dirty="0" smtClean="0"/>
              <a:t>Waardoor de staat de vruchtgebruiker en begunstigde is en de PERSOON (niet langer de mens) de trustee. </a:t>
            </a:r>
          </a:p>
          <a:p>
            <a:pPr marL="628650" lvl="1" indent="-171450">
              <a:buFont typeface="Arial" panose="020B0604020202020204" pitchFamily="34" charset="0"/>
              <a:buChar char="•"/>
            </a:pPr>
            <a:r>
              <a:rPr lang="nl-NL" sz="1050" dirty="0" smtClean="0"/>
              <a:t>De trustee is een niet-inwonende</a:t>
            </a:r>
            <a:r>
              <a:rPr lang="nl-NL" sz="1050" baseline="0" dirty="0" smtClean="0"/>
              <a:t> (niet-ingezetene) en dus belastingplichtig = werknemer van de staat coöperatie</a:t>
            </a:r>
          </a:p>
          <a:p>
            <a:pPr marL="628650" lvl="1" indent="-171450">
              <a:buFont typeface="Arial" panose="020B0604020202020204" pitchFamily="34" charset="0"/>
              <a:buChar char="•"/>
            </a:pPr>
            <a:r>
              <a:rPr lang="nl-NL" sz="1050" baseline="0" dirty="0" smtClean="0"/>
              <a:t>Kan </a:t>
            </a:r>
            <a:r>
              <a:rPr lang="nl-NL" sz="1050" u="sng" baseline="0" dirty="0" smtClean="0"/>
              <a:t>niet</a:t>
            </a:r>
            <a:r>
              <a:rPr lang="nl-NL" sz="1050" baseline="0" dirty="0" smtClean="0"/>
              <a:t> door ons gestolen of vernietigd worden, wel kunnen we de titel, het eigendom ervan claimen en voor onze doeleinden gebruiken omdat het prima facie–bewijs van de geboorteakte onze levend geboorte is</a:t>
            </a:r>
          </a:p>
          <a:p>
            <a:pPr marL="628650" lvl="1" indent="-171450">
              <a:buFont typeface="Arial" panose="020B0604020202020204" pitchFamily="34" charset="0"/>
              <a:buChar char="•"/>
            </a:pPr>
            <a:r>
              <a:rPr lang="nl-NL" sz="1050" baseline="0" dirty="0" smtClean="0"/>
              <a:t>Wij zijn de eigenaar van deze titel, de registrator is de beheerder</a:t>
            </a:r>
            <a:r>
              <a:rPr lang="nl-NL" sz="1050" dirty="0" smtClean="0"/>
              <a:t/>
            </a:r>
            <a:br>
              <a:rPr lang="nl-NL" sz="1050" dirty="0" smtClean="0"/>
            </a:br>
            <a:endParaRPr lang="nl-NL" sz="1050" dirty="0" smtClean="0"/>
          </a:p>
          <a:p>
            <a:pPr marL="171450" indent="-171450">
              <a:buFont typeface="Arial" panose="020B0604020202020204" pitchFamily="34" charset="0"/>
              <a:buChar char="•"/>
            </a:pPr>
            <a:r>
              <a:rPr lang="nl-NL" sz="1050" dirty="0" smtClean="0"/>
              <a:t>BRP = Basis Registratie Personen</a:t>
            </a:r>
          </a:p>
          <a:p>
            <a:pPr marL="628650" lvl="1" indent="-171450">
              <a:buFont typeface="Arial" panose="020B0604020202020204" pitchFamily="34" charset="0"/>
              <a:buChar char="•"/>
            </a:pPr>
            <a:r>
              <a:rPr lang="nl-NL" sz="1050" dirty="0" smtClean="0"/>
              <a:t>Registratie = vastleggen in een register (geordende lijst waarin gegevens van personen of zaken worden bijgehouden) en behoor je aan de </a:t>
            </a:r>
            <a:r>
              <a:rPr lang="nl-NL" sz="1050" dirty="0" err="1" smtClean="0"/>
              <a:t>regis</a:t>
            </a:r>
            <a:r>
              <a:rPr lang="nl-NL" sz="1050" dirty="0" smtClean="0"/>
              <a:t> (koning)</a:t>
            </a:r>
          </a:p>
          <a:p>
            <a:pPr marL="628650" lvl="1" indent="-171450">
              <a:buFont typeface="Arial" panose="020B0604020202020204" pitchFamily="34" charset="0"/>
              <a:buChar char="•"/>
            </a:pPr>
            <a:r>
              <a:rPr lang="nl-NL" sz="1050" dirty="0" smtClean="0"/>
              <a:t>Art.</a:t>
            </a:r>
            <a:r>
              <a:rPr lang="nl-NL" sz="1050" baseline="0" dirty="0" smtClean="0"/>
              <a:t> 2.2 </a:t>
            </a:r>
            <a:r>
              <a:rPr lang="nl-NL" sz="1050" dirty="0" smtClean="0"/>
              <a:t>inschrijving </a:t>
            </a:r>
          </a:p>
          <a:p>
            <a:pPr marL="628650" lvl="1" indent="-171450">
              <a:buFont typeface="Arial" panose="020B0604020202020204" pitchFamily="34" charset="0"/>
              <a:buChar char="•"/>
            </a:pPr>
            <a:r>
              <a:rPr lang="nl-NL" sz="1050" dirty="0" smtClean="0"/>
              <a:t>Art.</a:t>
            </a:r>
            <a:r>
              <a:rPr lang="nl-NL" sz="1050" baseline="0" dirty="0" smtClean="0"/>
              <a:t> 2.6 wanneer niet ingeschreven</a:t>
            </a:r>
          </a:p>
          <a:p>
            <a:pPr marL="628650" lvl="1" indent="-171450">
              <a:buFont typeface="Arial" panose="020B0604020202020204" pitchFamily="34" charset="0"/>
              <a:buChar char="•"/>
            </a:pPr>
            <a:r>
              <a:rPr lang="nl-NL" sz="1050" baseline="0" dirty="0" smtClean="0"/>
              <a:t>Art. 2.7 welke gegevens</a:t>
            </a:r>
            <a:br>
              <a:rPr lang="nl-NL" sz="1050" baseline="0" dirty="0" smtClean="0"/>
            </a:br>
            <a:endParaRPr lang="nl-NL" sz="1050" baseline="0" dirty="0" smtClean="0"/>
          </a:p>
          <a:p>
            <a:pPr marL="171450" lvl="0" indent="-171450">
              <a:buFont typeface="Arial" panose="020B0604020202020204" pitchFamily="34" charset="0"/>
              <a:buChar char="•"/>
            </a:pPr>
            <a:r>
              <a:rPr lang="nl-NL" sz="1050" baseline="0" dirty="0" smtClean="0"/>
              <a:t>BSN = Burger Service Nummer /  burger SLAVEN nummer</a:t>
            </a:r>
          </a:p>
          <a:p>
            <a:pPr marL="628650" lvl="1" indent="-171450">
              <a:buFont typeface="Arial" panose="020B0604020202020204" pitchFamily="34" charset="0"/>
              <a:buChar char="•"/>
            </a:pPr>
            <a:r>
              <a:rPr lang="nl-NL" sz="1050" baseline="0" dirty="0" smtClean="0"/>
              <a:t>In de Wet Algemene Bepalingen BSN</a:t>
            </a:r>
          </a:p>
          <a:p>
            <a:pPr marL="628650" lvl="1" indent="-171450">
              <a:buFont typeface="Arial" panose="020B0604020202020204" pitchFamily="34" charset="0"/>
              <a:buChar char="•"/>
            </a:pPr>
            <a:r>
              <a:rPr lang="nl-NL" sz="1050" baseline="0" dirty="0" smtClean="0"/>
              <a:t>Art. 8, lid 1 inschrijven ingezetene BRP</a:t>
            </a:r>
          </a:p>
          <a:p>
            <a:pPr marL="628650" lvl="1" indent="-171450">
              <a:buFont typeface="Arial" panose="020B0604020202020204" pitchFamily="34" charset="0"/>
              <a:buChar char="•"/>
            </a:pPr>
            <a:r>
              <a:rPr lang="nl-NL" sz="1050" baseline="0" dirty="0" smtClean="0"/>
              <a:t>Art. 9 binnen 4 weken een afschrift</a:t>
            </a:r>
          </a:p>
          <a:p>
            <a:pPr marL="628650" lvl="1" indent="-171450">
              <a:buFont typeface="Arial" panose="020B0604020202020204" pitchFamily="34" charset="0"/>
              <a:buChar char="•"/>
            </a:pPr>
            <a:r>
              <a:rPr lang="nl-NL" sz="1050" baseline="0" dirty="0" smtClean="0"/>
              <a:t>Art. 10 gebruik is t.b.v. overheidsorganen</a:t>
            </a:r>
          </a:p>
          <a:p>
            <a:pPr marL="628650" lvl="1" indent="-171450">
              <a:buFont typeface="Arial" panose="020B0604020202020204" pitchFamily="34" charset="0"/>
              <a:buChar char="•"/>
            </a:pPr>
            <a:r>
              <a:rPr lang="nl-NL" sz="1050" baseline="0" dirty="0" smtClean="0"/>
              <a:t>Jouw geboortebezit/erfgoed wordt verbeurt verklaart.</a:t>
            </a:r>
          </a:p>
          <a:p>
            <a:pPr marL="628650" lvl="1" indent="-171450">
              <a:buFont typeface="Arial" panose="020B0604020202020204" pitchFamily="34" charset="0"/>
              <a:buChar char="•"/>
            </a:pPr>
            <a:r>
              <a:rPr lang="nl-NL" sz="1050" baseline="0" dirty="0" smtClean="0"/>
              <a:t>Wordt uitgegeven door de VN via het IMF</a:t>
            </a:r>
          </a:p>
          <a:p>
            <a:pPr marL="628650" lvl="1" indent="-171450">
              <a:buFont typeface="Arial" panose="020B0604020202020204" pitchFamily="34" charset="0"/>
              <a:buChar char="•"/>
            </a:pPr>
            <a:endParaRPr lang="nl-NL" sz="1050" baseline="0" dirty="0" smtClean="0"/>
          </a:p>
          <a:p>
            <a:pPr marL="171450" lvl="0" indent="-171450">
              <a:buFont typeface="Arial" panose="020B0604020202020204" pitchFamily="34" charset="0"/>
              <a:buChar char="•"/>
            </a:pPr>
            <a:r>
              <a:rPr lang="nl-NL" sz="1050" baseline="0" dirty="0" smtClean="0"/>
              <a:t>Registratie = contract = licentie = slavernij</a:t>
            </a:r>
          </a:p>
          <a:p>
            <a:pPr marL="628650" lvl="1" indent="-171450">
              <a:buFont typeface="Arial" panose="020B0604020202020204" pitchFamily="34" charset="0"/>
              <a:buChar char="•"/>
            </a:pPr>
            <a:r>
              <a:rPr lang="nl-NL" sz="1050" baseline="0" dirty="0" smtClean="0"/>
              <a:t>Afstand-doen-van / overdragen-van-eigendom</a:t>
            </a:r>
          </a:p>
          <a:p>
            <a:pPr marL="171450" lvl="0" indent="-171450">
              <a:buFont typeface="Arial" panose="020B0604020202020204" pitchFamily="34" charset="0"/>
              <a:buChar char="•"/>
            </a:pPr>
            <a:r>
              <a:rPr lang="nl-NL" sz="1050" baseline="0" dirty="0" smtClean="0"/>
              <a:t>Identificeren = legitimeren = zijn identiteit bewijzen = zich vereenzelvigen met</a:t>
            </a:r>
          </a:p>
          <a:p>
            <a:pPr marL="628650" lvl="1" indent="-171450">
              <a:buFont typeface="Arial" panose="020B0604020202020204" pitchFamily="34" charset="0"/>
              <a:buChar char="•"/>
            </a:pPr>
            <a:r>
              <a:rPr lang="nl-NL" sz="1050" baseline="0" dirty="0" smtClean="0"/>
              <a:t>Maak je jezelf kenbaar als bezit van de staat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Bekend maken: </a:t>
            </a:r>
            <a:r>
              <a:rPr lang="nl-NL" sz="1050" dirty="0" smtClean="0"/>
              <a:t>ik ben bekend als :René</a:t>
            </a:r>
          </a:p>
          <a:p>
            <a:pPr marL="0" lvl="0" indent="0">
              <a:buFont typeface="Arial" panose="020B0604020202020204" pitchFamily="34" charset="0"/>
              <a:buNone/>
            </a:pPr>
            <a:endParaRPr lang="nl-NL" sz="1050" baseline="0" dirty="0" smtClean="0"/>
          </a:p>
          <a:p>
            <a:pPr marL="171450" lvl="0" indent="-171450">
              <a:buFont typeface="Arial" panose="020B0604020202020204" pitchFamily="34" charset="0"/>
              <a:buChar char="•"/>
            </a:pPr>
            <a:r>
              <a:rPr lang="nl-NL" sz="1050" baseline="0" dirty="0" smtClean="0"/>
              <a:t>Persoon</a:t>
            </a:r>
          </a:p>
          <a:p>
            <a:pPr marL="628650" lvl="1" indent="-171450">
              <a:buFont typeface="Arial" panose="020B0604020202020204" pitchFamily="34" charset="0"/>
              <a:buChar char="•"/>
            </a:pPr>
            <a:r>
              <a:rPr lang="nl-NL" sz="1050" baseline="0" dirty="0" smtClean="0"/>
              <a:t>Persoon = persona (Lat.) = masker</a:t>
            </a:r>
          </a:p>
          <a:p>
            <a:pPr marL="628650" lvl="1" indent="-171450">
              <a:buFont typeface="Arial" panose="020B0604020202020204" pitchFamily="34" charset="0"/>
              <a:buChar char="•"/>
            </a:pPr>
            <a:r>
              <a:rPr lang="nl-NL" sz="1050" baseline="0" dirty="0" smtClean="0"/>
              <a:t>Natuurlijk persoon: een menselijk wezen geschapen door een gerechtelijke procedure</a:t>
            </a:r>
          </a:p>
          <a:p>
            <a:pPr marL="628650" lvl="1" indent="-171450">
              <a:buFont typeface="Arial" panose="020B0604020202020204" pitchFamily="34" charset="0"/>
              <a:buChar char="•"/>
            </a:pPr>
            <a:r>
              <a:rPr lang="nl-NL" sz="1050" baseline="0" dirty="0" smtClean="0"/>
              <a:t>Levende mensen hebben een standing, een (natuurlijk) persoon een status</a:t>
            </a:r>
          </a:p>
          <a:p>
            <a:pPr marL="628650" lvl="1" indent="-171450">
              <a:buFont typeface="Arial" panose="020B0604020202020204" pitchFamily="34" charset="0"/>
              <a:buChar char="•"/>
            </a:pPr>
            <a:r>
              <a:rPr lang="nl-NL" sz="1050" baseline="0" dirty="0" smtClean="0"/>
              <a:t>Standing = het recht om een ander voor de rechtbank aan te vechten omwille zijn handelswijze</a:t>
            </a:r>
          </a:p>
          <a:p>
            <a:pPr marL="628650" lvl="1" indent="-171450">
              <a:buFont typeface="Arial" panose="020B0604020202020204" pitchFamily="34" charset="0"/>
              <a:buChar char="•"/>
            </a:pPr>
            <a:r>
              <a:rPr lang="nl-NL" sz="1050" baseline="0" dirty="0" smtClean="0"/>
              <a:t>Status = legale positie of conditie (= geloven of aannemen, dat iets onwaar of niet bestaand is, waar of bestaand is.</a:t>
            </a:r>
          </a:p>
          <a:p>
            <a:pPr marL="628650" lvl="1" indent="-171450">
              <a:buFont typeface="Arial" panose="020B0604020202020204" pitchFamily="34" charset="0"/>
              <a:buChar char="•"/>
            </a:pPr>
            <a:r>
              <a:rPr lang="nl-NL" sz="1050" baseline="0" dirty="0" smtClean="0"/>
              <a:t>De mensen geven de waarde, de overheid de rechten! (UCC 1-201, strekking)</a:t>
            </a:r>
          </a:p>
          <a:p>
            <a:pPr marL="628650" lvl="1" indent="-171450">
              <a:buFont typeface="Arial" panose="020B0604020202020204" pitchFamily="34" charset="0"/>
              <a:buChar char="•"/>
            </a:pPr>
            <a:r>
              <a:rPr lang="nl-NL" sz="1050" baseline="0" dirty="0" smtClean="0"/>
              <a:t>De naam </a:t>
            </a:r>
          </a:p>
          <a:p>
            <a:pPr marL="1085850" lvl="2" indent="-171450">
              <a:buFont typeface="Arial" panose="020B0604020202020204" pitchFamily="34" charset="0"/>
              <a:buChar char="•"/>
            </a:pPr>
            <a:r>
              <a:rPr lang="nl-NL" sz="1050" baseline="0" dirty="0" smtClean="0"/>
              <a:t>Is het bewijs, dat iemand geïdentificeerd kan worden, die de schulden betaalt.</a:t>
            </a:r>
          </a:p>
          <a:p>
            <a:pPr marL="1085850" lvl="2" indent="-171450">
              <a:buFont typeface="Arial" panose="020B0604020202020204" pitchFamily="34" charset="0"/>
              <a:buChar char="•"/>
            </a:pPr>
            <a:r>
              <a:rPr lang="nl-NL" sz="1050" baseline="0" dirty="0" smtClean="0"/>
              <a:t>Wanneer men je oproept, reageer je uit een oude gewoonte en identificeer je je met de naam … en daarmee verlies je alles.</a:t>
            </a:r>
          </a:p>
          <a:p>
            <a:pPr marL="1085850" lvl="2" indent="-171450">
              <a:buFont typeface="Arial" panose="020B0604020202020204" pitchFamily="34" charset="0"/>
              <a:buChar char="•"/>
            </a:pPr>
            <a:r>
              <a:rPr lang="nl-NL" sz="1050" baseline="0" dirty="0" smtClean="0"/>
              <a:t>Deze moeten we veiligstellen, per contract, bijv. via copyright of trademark, zodat niemand hem nog verder mag gebruiken.</a:t>
            </a:r>
          </a:p>
          <a:p>
            <a:pPr marL="1085850" lvl="2" indent="-171450">
              <a:buFont typeface="Arial" panose="020B0604020202020204" pitchFamily="34" charset="0"/>
              <a:buChar char="•"/>
            </a:pPr>
            <a:r>
              <a:rPr lang="nl-NL" sz="1050" baseline="0" dirty="0" smtClean="0"/>
              <a:t>Via de naam komen ze aan ons geld </a:t>
            </a:r>
            <a:r>
              <a:rPr lang="nl-NL" sz="1050" baseline="0" dirty="0" smtClean="0">
                <a:sym typeface="Wingdings" panose="05000000000000000000" pitchFamily="2" charset="2"/>
              </a:rPr>
              <a:t> oplossing: </a:t>
            </a:r>
            <a:r>
              <a:rPr lang="nl-NL" sz="1050" b="1" baseline="0" dirty="0" smtClean="0">
                <a:sym typeface="Wingdings" panose="05000000000000000000" pitchFamily="2" charset="2"/>
              </a:rPr>
              <a:t>stem niet in met enig contract en geef nooit je naam prijs!</a:t>
            </a:r>
            <a:endParaRPr lang="nl-NL" sz="1050" b="1" baseline="0"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12</a:t>
            </a:fld>
            <a:endParaRPr lang="nl-NL"/>
          </a:p>
        </p:txBody>
      </p:sp>
    </p:spTree>
    <p:extLst>
      <p:ext uri="{BB962C8B-B14F-4D97-AF65-F5344CB8AC3E}">
        <p14:creationId xmlns:p14="http://schemas.microsoft.com/office/powerpoint/2010/main" val="67784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13</a:t>
            </a:fld>
            <a:endParaRPr lang="nl-NL"/>
          </a:p>
        </p:txBody>
      </p:sp>
    </p:spTree>
    <p:extLst>
      <p:ext uri="{BB962C8B-B14F-4D97-AF65-F5344CB8AC3E}">
        <p14:creationId xmlns:p14="http://schemas.microsoft.com/office/powerpoint/2010/main" val="386428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Collectieve term / synoniem</a:t>
            </a:r>
          </a:p>
          <a:p>
            <a:pPr marL="171450" indent="-171450">
              <a:buFont typeface="Arial" panose="020B0604020202020204" pitchFamily="34" charset="0"/>
              <a:buChar char="•"/>
            </a:pPr>
            <a:r>
              <a:rPr lang="nl-NL" sz="1050" dirty="0" smtClean="0"/>
              <a:t>PRIVATE persoon (‘natuurlijke persoon’) enerzijds en PUBLIEKE persoon anderzijds</a:t>
            </a:r>
          </a:p>
          <a:p>
            <a:pPr marL="171450" indent="-171450">
              <a:buFont typeface="Arial" panose="020B0604020202020204" pitchFamily="34" charset="0"/>
              <a:buChar char="•"/>
            </a:pPr>
            <a:r>
              <a:rPr lang="nl-NL" sz="1050" dirty="0" smtClean="0"/>
              <a:t>Bestaan niet toegegeven </a:t>
            </a:r>
            <a:r>
              <a:rPr lang="nl-NL" sz="1050" dirty="0" smtClean="0">
                <a:sym typeface="Wingdings" panose="05000000000000000000" pitchFamily="2" charset="2"/>
              </a:rPr>
              <a:t> omhult haar bedrog</a:t>
            </a:r>
          </a:p>
          <a:p>
            <a:pPr marL="171450" indent="-171450">
              <a:buFont typeface="Arial" panose="020B0604020202020204" pitchFamily="34" charset="0"/>
              <a:buChar char="•"/>
            </a:pPr>
            <a:r>
              <a:rPr lang="nl-NL" sz="1050" dirty="0" smtClean="0">
                <a:sym typeface="Wingdings" panose="05000000000000000000" pitchFamily="2" charset="2"/>
              </a:rPr>
              <a:t>De stroman is een voorgeschoven,</a:t>
            </a:r>
            <a:r>
              <a:rPr lang="nl-NL" sz="1050" baseline="0" dirty="0" smtClean="0">
                <a:sym typeface="Wingdings" panose="05000000000000000000" pitchFamily="2" charset="2"/>
              </a:rPr>
              <a:t> fictieve papierfiguur, die juridische transacties namens mensen overneemt, waarmee de Staat iets in handen krijgt om interactie mee te voeren en te plunderen.</a:t>
            </a:r>
          </a:p>
          <a:p>
            <a:pPr marL="171450" indent="-171450">
              <a:buFont typeface="Arial" panose="020B0604020202020204" pitchFamily="34" charset="0"/>
              <a:buChar char="•"/>
            </a:pPr>
            <a:r>
              <a:rPr lang="nl-NL" sz="1050" baseline="0" dirty="0" smtClean="0">
                <a:sym typeface="Wingdings" panose="05000000000000000000" pitchFamily="2" charset="2"/>
              </a:rPr>
              <a:t>De PUBLIEKE stroman wordt gebruikt om van de PRIVATE stroman zijn geld te plunderen.</a:t>
            </a:r>
          </a:p>
          <a:p>
            <a:pPr marL="0" indent="0">
              <a:buFont typeface="Arial" panose="020B0604020202020204" pitchFamily="34" charset="0"/>
              <a:buNone/>
            </a:pPr>
            <a:endParaRPr lang="nl-NL" sz="1050" baseline="0" dirty="0" smtClean="0">
              <a:sym typeface="Wingdings" panose="05000000000000000000" pitchFamily="2" charset="2"/>
            </a:endParaRPr>
          </a:p>
          <a:p>
            <a:pPr marL="0" indent="0">
              <a:buFont typeface="Arial" panose="020B0604020202020204" pitchFamily="34" charset="0"/>
              <a:buNone/>
            </a:pPr>
            <a:r>
              <a:rPr lang="nl-NL" sz="1050" baseline="0" dirty="0" smtClean="0">
                <a:sym typeface="Wingdings" panose="05000000000000000000" pitchFamily="2" charset="2"/>
              </a:rPr>
              <a:t>Privaat recht</a:t>
            </a:r>
          </a:p>
          <a:p>
            <a:pPr marL="171450" indent="-171450">
              <a:buFont typeface="Arial" panose="020B0604020202020204" pitchFamily="34" charset="0"/>
              <a:buChar char="•"/>
            </a:pPr>
            <a:r>
              <a:rPr lang="nl-NL" sz="1050" baseline="0" dirty="0" smtClean="0">
                <a:sym typeface="Wingdings" panose="05000000000000000000" pitchFamily="2" charset="2"/>
              </a:rPr>
              <a:t>Gecreëerd middels de geboorteakte, hij heeft </a:t>
            </a:r>
            <a:r>
              <a:rPr lang="nl-NL" sz="1050" b="1" baseline="0" dirty="0" smtClean="0">
                <a:sym typeface="Wingdings" panose="05000000000000000000" pitchFamily="2" charset="2"/>
              </a:rPr>
              <a:t>rechten</a:t>
            </a:r>
            <a:r>
              <a:rPr lang="nl-NL" sz="1050" b="0" baseline="0" dirty="0" smtClean="0">
                <a:sym typeface="Wingdings" panose="05000000000000000000" pitchFamily="2" charset="2"/>
              </a:rPr>
              <a:t>. </a:t>
            </a:r>
          </a:p>
          <a:p>
            <a:pPr marL="171450" indent="-171450">
              <a:buFont typeface="Arial" panose="020B0604020202020204" pitchFamily="34" charset="0"/>
              <a:buChar char="•"/>
            </a:pPr>
            <a:r>
              <a:rPr lang="nl-NL" sz="1050" b="0" baseline="0" dirty="0" smtClean="0">
                <a:sym typeface="Wingdings" panose="05000000000000000000" pitchFamily="2" charset="2"/>
              </a:rPr>
              <a:t>Een wettelijke, soevereine persoon onder het commerciële handelsrecht van de UCC met de mogelijkheid om een rechtszaak aan te spannen volgens het civiel- of privaatrecht.</a:t>
            </a:r>
          </a:p>
          <a:p>
            <a:pPr marL="171450" indent="-171450">
              <a:buFont typeface="Arial" panose="020B0604020202020204" pitchFamily="34" charset="0"/>
              <a:buChar char="•"/>
            </a:pPr>
            <a:r>
              <a:rPr lang="nl-NL" sz="1050" b="0" baseline="0" dirty="0" smtClean="0">
                <a:sym typeface="Wingdings" panose="05000000000000000000" pitchFamily="2" charset="2"/>
              </a:rPr>
              <a:t>Commerciële standing, werkt op gewoonheidsrecht (common </a:t>
            </a:r>
            <a:r>
              <a:rPr lang="nl-NL" sz="1050" b="0" baseline="0" dirty="0" err="1" smtClean="0">
                <a:sym typeface="Wingdings" panose="05000000000000000000" pitchFamily="2" charset="2"/>
              </a:rPr>
              <a:t>law</a:t>
            </a:r>
            <a:r>
              <a:rPr lang="nl-NL" sz="1050" b="0" baseline="0" dirty="0" smtClean="0">
                <a:sym typeface="Wingdings" panose="05000000000000000000" pitchFamily="2" charset="2"/>
              </a:rPr>
              <a:t>) en op de burgerrechten  schuldeisers en crediteuren</a:t>
            </a:r>
          </a:p>
          <a:p>
            <a:pPr marL="171450" indent="-171450">
              <a:buFont typeface="Arial" panose="020B0604020202020204" pitchFamily="34" charset="0"/>
              <a:buChar char="•"/>
            </a:pPr>
            <a:r>
              <a:rPr lang="nl-NL" sz="1050" b="0" baseline="0" dirty="0" smtClean="0">
                <a:sym typeface="Wingdings" panose="05000000000000000000" pitchFamily="2" charset="2"/>
              </a:rPr>
              <a:t>Het uitoefenen van het recht van de PRIVATE stroman om contracten te sluiten, maakt MENSEN tot zekerheid voor de PUBLIEKE stroman!</a:t>
            </a:r>
          </a:p>
          <a:p>
            <a:pPr marL="171450" indent="-171450">
              <a:buFont typeface="Arial" panose="020B0604020202020204" pitchFamily="34" charset="0"/>
              <a:buChar char="•"/>
            </a:pPr>
            <a:endParaRPr lang="nl-NL" sz="1050" b="0" baseline="0" dirty="0" smtClean="0">
              <a:sym typeface="Wingdings" panose="05000000000000000000" pitchFamily="2" charset="2"/>
            </a:endParaRPr>
          </a:p>
          <a:p>
            <a:pPr marL="0" indent="0">
              <a:buFont typeface="Arial" panose="020B0604020202020204" pitchFamily="34" charset="0"/>
              <a:buNone/>
            </a:pPr>
            <a:r>
              <a:rPr lang="nl-NL" sz="1050" b="0" baseline="0" dirty="0" smtClean="0">
                <a:sym typeface="Wingdings" panose="05000000000000000000" pitchFamily="2" charset="2"/>
              </a:rPr>
              <a:t>Publieke stroman</a:t>
            </a:r>
          </a:p>
          <a:p>
            <a:pPr marL="171450" indent="-171450">
              <a:buFont typeface="Arial" panose="020B0604020202020204" pitchFamily="34" charset="0"/>
              <a:buChar char="•"/>
            </a:pPr>
            <a:r>
              <a:rPr lang="nl-NL" sz="1050" b="0" baseline="0" dirty="0" smtClean="0">
                <a:sym typeface="Wingdings" panose="05000000000000000000" pitchFamily="2" charset="2"/>
              </a:rPr>
              <a:t>Gecreëerd door het BSN</a:t>
            </a:r>
          </a:p>
          <a:p>
            <a:pPr marL="171450" indent="-171450">
              <a:buFont typeface="Arial" panose="020B0604020202020204" pitchFamily="34" charset="0"/>
              <a:buChar char="•"/>
            </a:pPr>
            <a:r>
              <a:rPr lang="nl-NL" sz="1050" b="0" baseline="0" dirty="0" smtClean="0">
                <a:sym typeface="Wingdings" panose="05000000000000000000" pitchFamily="2" charset="2"/>
              </a:rPr>
              <a:t>Behoort toe aan de overheid en valt onder de jurisdictie van de administratieve rechtbanken (Bestuursrecht)</a:t>
            </a:r>
          </a:p>
          <a:p>
            <a:pPr marL="171450" indent="-171450">
              <a:buFont typeface="Arial" panose="020B0604020202020204" pitchFamily="34" charset="0"/>
              <a:buChar char="•"/>
            </a:pPr>
            <a:r>
              <a:rPr lang="nl-NL" sz="1050" b="0" baseline="0" dirty="0" smtClean="0">
                <a:sym typeface="Wingdings" panose="05000000000000000000" pitchFamily="2" charset="2"/>
              </a:rPr>
              <a:t>Wordt gebruikt voor de commerciële overdracht van waren of diensten in activiteiten, sluit contracten en neemt alle verplichtingen en aansprakelijkheden in de handel op zich in uitwisseling met andere debiteuren, bedrijven en kunstmatige (fictieve) personen.</a:t>
            </a:r>
          </a:p>
          <a:p>
            <a:pPr marL="171450" indent="-171450">
              <a:buFont typeface="Arial" panose="020B0604020202020204" pitchFamily="34" charset="0"/>
              <a:buChar char="•"/>
            </a:pPr>
            <a:r>
              <a:rPr lang="nl-NL" sz="1050" b="0" baseline="0" dirty="0" smtClean="0">
                <a:sym typeface="Wingdings" panose="05000000000000000000" pitchFamily="2" charset="2"/>
              </a:rPr>
              <a:t>Doel: </a:t>
            </a:r>
          </a:p>
          <a:p>
            <a:pPr marL="685800" lvl="1" indent="-228600">
              <a:buFont typeface="+mj-lt"/>
              <a:buAutoNum type="arabicPeriod"/>
            </a:pPr>
            <a:r>
              <a:rPr lang="nl-NL" sz="1050" b="0" baseline="0" dirty="0" smtClean="0">
                <a:sym typeface="Wingdings" panose="05000000000000000000" pitchFamily="2" charset="2"/>
              </a:rPr>
              <a:t>Vergroten belastinginkomsten </a:t>
            </a:r>
          </a:p>
          <a:p>
            <a:pPr marL="685800" lvl="1" indent="-228600">
              <a:buFont typeface="+mj-lt"/>
              <a:buAutoNum type="arabicPeriod"/>
            </a:pPr>
            <a:r>
              <a:rPr lang="nl-NL" sz="1050" b="0" baseline="0" dirty="0" smtClean="0">
                <a:sym typeface="Wingdings" panose="05000000000000000000" pitchFamily="2" charset="2"/>
              </a:rPr>
              <a:t>Controle over de mensen</a:t>
            </a:r>
          </a:p>
          <a:p>
            <a:pPr marL="228600" lvl="0" indent="-228600">
              <a:buFont typeface="Arial" panose="020B0604020202020204" pitchFamily="34" charset="0"/>
              <a:buChar char="•"/>
            </a:pPr>
            <a:r>
              <a:rPr lang="nl-NL" sz="1050" b="0" baseline="0" dirty="0" smtClean="0">
                <a:sym typeface="Wingdings" panose="05000000000000000000" pitchFamily="2" charset="2"/>
              </a:rPr>
              <a:t>Uitwisseling rechten met privileges  rechten liggen bij de overheid</a:t>
            </a:r>
          </a:p>
          <a:p>
            <a:pPr marL="228600" lvl="0" indent="-228600">
              <a:buFont typeface="Arial" panose="020B0604020202020204" pitchFamily="34" charset="0"/>
              <a:buChar char="•"/>
            </a:pPr>
            <a:endParaRPr lang="nl-NL" sz="1050" b="0" baseline="0" dirty="0" smtClean="0">
              <a:sym typeface="Wingdings" panose="05000000000000000000" pitchFamily="2" charset="2"/>
            </a:endParaRPr>
          </a:p>
          <a:p>
            <a:pPr marL="0" lvl="0" indent="0">
              <a:buFont typeface="Arial" panose="020B0604020202020204" pitchFamily="34" charset="0"/>
              <a:buNone/>
            </a:pPr>
            <a:r>
              <a:rPr lang="nl-NL" sz="1050" b="0" baseline="0" dirty="0" smtClean="0">
                <a:sym typeface="Wingdings" panose="05000000000000000000" pitchFamily="2" charset="2"/>
              </a:rPr>
              <a:t>Uitweg, de uitgang bij de ingang, het rechtsmiddel bij een wet</a:t>
            </a:r>
          </a:p>
          <a:p>
            <a:pPr marL="228600" lvl="0" indent="-228600">
              <a:buFont typeface="+mj-lt"/>
              <a:buAutoNum type="arabicPeriod"/>
            </a:pPr>
            <a:r>
              <a:rPr lang="nl-NL" sz="1050" b="0" baseline="0" dirty="0" smtClean="0">
                <a:sym typeface="Wingdings" panose="05000000000000000000" pitchFamily="2" charset="2"/>
              </a:rPr>
              <a:t>Terugkeer van de persoon naar mens  levend verklaring middels beëdigde getuigenverklaring</a:t>
            </a:r>
          </a:p>
          <a:p>
            <a:pPr marL="228600" lvl="0" indent="-228600">
              <a:buFont typeface="+mj-lt"/>
              <a:buAutoNum type="arabicPeriod"/>
            </a:pPr>
            <a:r>
              <a:rPr lang="nl-NL" sz="1050" b="0" baseline="0" dirty="0" smtClean="0">
                <a:sym typeface="Wingdings" panose="05000000000000000000" pitchFamily="2" charset="2"/>
              </a:rPr>
              <a:t>Autograph (vingerafdruk), een persoon ondertekent met zijn handtekening</a:t>
            </a:r>
          </a:p>
          <a:p>
            <a:pPr marL="228600" lvl="0" indent="-228600">
              <a:buFont typeface="+mj-lt"/>
              <a:buAutoNum type="arabicPeriod"/>
            </a:pPr>
            <a:r>
              <a:rPr lang="nl-NL" sz="1050" b="0" baseline="0" dirty="0" smtClean="0">
                <a:sym typeface="Wingdings" panose="05000000000000000000" pitchFamily="2" charset="2"/>
              </a:rPr>
              <a:t>Afsluiten van een contract  met de stroman en hem als beveiligde partij (</a:t>
            </a:r>
            <a:r>
              <a:rPr lang="nl-NL" sz="1050" b="0" baseline="0" dirty="0" err="1" smtClean="0">
                <a:sym typeface="Wingdings" panose="05000000000000000000" pitchFamily="2" charset="2"/>
              </a:rPr>
              <a:t>Secured</a:t>
            </a:r>
            <a:r>
              <a:rPr lang="nl-NL" sz="1050" b="0" baseline="0" dirty="0" smtClean="0">
                <a:sym typeface="Wingdings" panose="05000000000000000000" pitchFamily="2" charset="2"/>
              </a:rPr>
              <a:t> Party) in ons bezit brengen.</a:t>
            </a:r>
          </a:p>
          <a:p>
            <a:pPr marL="171450" indent="-171450">
              <a:buFont typeface="Arial" panose="020B0604020202020204" pitchFamily="34" charset="0"/>
              <a:buChar char="•"/>
            </a:pPr>
            <a:endParaRPr lang="nl-NL" sz="1050" b="0" baseline="0" dirty="0" smtClean="0">
              <a:sym typeface="Wingdings" panose="05000000000000000000" pitchFamily="2" charset="2"/>
            </a:endParaRPr>
          </a:p>
          <a:p>
            <a:pPr marL="0" indent="0">
              <a:buFont typeface="Arial" panose="020B0604020202020204" pitchFamily="34" charset="0"/>
              <a:buNone/>
            </a:pPr>
            <a:r>
              <a:rPr lang="nl-NL" sz="1050" baseline="0" dirty="0" smtClean="0">
                <a:sym typeface="Wingdings" panose="05000000000000000000" pitchFamily="2" charset="2"/>
              </a:rPr>
              <a:t>Plan</a:t>
            </a:r>
          </a:p>
          <a:p>
            <a:pPr marL="228600" indent="-228600">
              <a:buFont typeface="+mj-lt"/>
              <a:buAutoNum type="arabicPeriod"/>
            </a:pPr>
            <a:r>
              <a:rPr lang="nl-NL" sz="1050" baseline="0" dirty="0" smtClean="0">
                <a:sym typeface="Wingdings" panose="05000000000000000000" pitchFamily="2" charset="2"/>
              </a:rPr>
              <a:t>De mens sluit een contract met de natuurlijke persoon</a:t>
            </a:r>
          </a:p>
          <a:p>
            <a:pPr marL="228600" indent="-228600">
              <a:buFont typeface="+mj-lt"/>
              <a:buAutoNum type="arabicPeriod"/>
            </a:pPr>
            <a:r>
              <a:rPr lang="nl-NL" sz="1050" baseline="0" dirty="0" smtClean="0">
                <a:sym typeface="Wingdings" panose="05000000000000000000" pitchFamily="2" charset="2"/>
              </a:rPr>
              <a:t>De natuurlijke persoon met de publieke stroman</a:t>
            </a:r>
          </a:p>
          <a:p>
            <a:pPr marL="171450" indent="-171450">
              <a:buFont typeface="Arial" panose="020B0604020202020204" pitchFamily="34" charset="0"/>
              <a:buChar char="•"/>
            </a:pPr>
            <a:r>
              <a:rPr lang="nl-NL" sz="1050" baseline="0" dirty="0" smtClean="0">
                <a:sym typeface="Wingdings" panose="05000000000000000000" pitchFamily="2" charset="2"/>
              </a:rPr>
              <a:t>We kunnen de stroman-tweeling terughalen: de PUBLIEKE als we het exclusieve gebruiksrecht aan hem verklaren en de PRIVATE door een arbeidsovereenkomst met hem te sluiten, zodat beiden óns voortaan dienen!</a:t>
            </a:r>
          </a:p>
          <a:p>
            <a:pPr marL="171450" indent="-171450">
              <a:buFont typeface="Arial" panose="020B0604020202020204" pitchFamily="34" charset="0"/>
              <a:buChar char="•"/>
            </a:pPr>
            <a:r>
              <a:rPr lang="nl-NL" sz="1050" baseline="0" dirty="0" smtClean="0">
                <a:sym typeface="Wingdings" panose="05000000000000000000" pitchFamily="2" charset="2"/>
              </a:rPr>
              <a:t>De PUBLIEKE stroman kan geen aanspraak op rechten maken; hij is publiek dienaar van de staat en geniet in ruil voor zijn inspanningen voorrechten / privileges. Dit geschiedt op vrijwillige basis en is daarmee overheidsslaaf geworden.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sym typeface="Wingdings" panose="05000000000000000000" pitchFamily="2" charset="2"/>
              </a:rPr>
              <a:t>Basis voor jouw </a:t>
            </a:r>
            <a:r>
              <a:rPr lang="nl-NL" sz="1050" baseline="0" dirty="0" err="1" smtClean="0">
                <a:sym typeface="Wingdings" panose="05000000000000000000" pitchFamily="2" charset="2"/>
              </a:rPr>
              <a:t>ZekerHeidsstellingOvereenkomst</a:t>
            </a:r>
            <a:endParaRPr lang="nl-NL" sz="1050" baseline="0" dirty="0" smtClean="0">
              <a:sym typeface="Wingdings" panose="05000000000000000000" pitchFamily="2" charset="2"/>
            </a:endParaRPr>
          </a:p>
          <a:p>
            <a:pPr marL="0" indent="0">
              <a:buFont typeface="Arial" panose="020B0604020202020204" pitchFamily="34" charset="0"/>
              <a:buNone/>
            </a:pPr>
            <a:endParaRPr lang="nl-NL" sz="1050" b="0" baseline="0" dirty="0" smtClean="0">
              <a:sym typeface="Wingdings" panose="05000000000000000000" pitchFamily="2" charset="2"/>
            </a:endParaRPr>
          </a:p>
          <a:p>
            <a:pPr marL="171450" indent="-171450">
              <a:buFont typeface="Arial" panose="020B0604020202020204" pitchFamily="34" charset="0"/>
              <a:buChar char="•"/>
            </a:pPr>
            <a:endParaRPr lang="nl-NL" sz="1050" b="1" baseline="0" dirty="0" smtClean="0">
              <a:sym typeface="Wingdings" panose="05000000000000000000" pitchFamily="2" charset="2"/>
            </a:endParaRPr>
          </a:p>
          <a:p>
            <a:pPr marL="171450" indent="-171450">
              <a:buFont typeface="Arial" panose="020B0604020202020204" pitchFamily="34" charset="0"/>
              <a:buChar char="•"/>
            </a:pP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14</a:t>
            </a:fld>
            <a:endParaRPr lang="nl-NL"/>
          </a:p>
        </p:txBody>
      </p:sp>
    </p:spTree>
    <p:extLst>
      <p:ext uri="{BB962C8B-B14F-4D97-AF65-F5344CB8AC3E}">
        <p14:creationId xmlns:p14="http://schemas.microsoft.com/office/powerpoint/2010/main" val="385205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Mens: een met reden en taalvaardigheid begiftigd levend wezen</a:t>
            </a:r>
          </a:p>
          <a:p>
            <a:pPr marL="171450" indent="-171450">
              <a:buFont typeface="Arial" panose="020B0604020202020204" pitchFamily="34" charset="0"/>
              <a:buChar char="•"/>
            </a:pPr>
            <a:r>
              <a:rPr lang="nl-NL" sz="1050" dirty="0" smtClean="0"/>
              <a:t>medeauteur van het toneelstuk aarde; </a:t>
            </a:r>
          </a:p>
          <a:p>
            <a:pPr marL="171450" indent="-171450">
              <a:buFont typeface="Arial" panose="020B0604020202020204" pitchFamily="34" charset="0"/>
              <a:buChar char="•"/>
            </a:pPr>
            <a:r>
              <a:rPr lang="nl-NL" sz="1050" dirty="0" smtClean="0"/>
              <a:t>opdrachtgever en schepper van zijn regering en de belasting;</a:t>
            </a:r>
            <a:r>
              <a:rPr lang="nl-NL" sz="1050" baseline="0" dirty="0" smtClean="0"/>
              <a:t> </a:t>
            </a:r>
          </a:p>
          <a:p>
            <a:pPr marL="171450" indent="-171450">
              <a:buFont typeface="Arial" panose="020B0604020202020204" pitchFamily="34" charset="0"/>
              <a:buChar char="•"/>
            </a:pPr>
            <a:r>
              <a:rPr lang="nl-NL" sz="1050" baseline="0" dirty="0" smtClean="0"/>
              <a:t>zeer vergeetachtig, offervaardig, wel wat dom, maar vooral angstig; </a:t>
            </a:r>
          </a:p>
          <a:p>
            <a:pPr marL="171450" indent="-171450">
              <a:buFont typeface="Arial" panose="020B0604020202020204" pitchFamily="34" charset="0"/>
              <a:buChar char="•"/>
            </a:pPr>
            <a:r>
              <a:rPr lang="nl-NL" sz="1050" baseline="0" dirty="0" smtClean="0"/>
              <a:t>gelooft al gauw alles wat de autoriteiten zeggen en zegt dientengevolge op alles ‘ja’ voor de goede vrede en harmonie, want zo is de mens geboren; </a:t>
            </a:r>
          </a:p>
          <a:p>
            <a:pPr marL="171450" indent="-171450">
              <a:buFont typeface="Arial" panose="020B0604020202020204" pitchFamily="34" charset="0"/>
              <a:buChar char="•"/>
            </a:pPr>
            <a:r>
              <a:rPr lang="nl-NL" sz="1050" baseline="0" dirty="0" smtClean="0"/>
              <a:t>het vermijden van competitieve conflicten.</a:t>
            </a:r>
            <a:endParaRPr lang="nl-NL" sz="1050" dirty="0" smtClean="0"/>
          </a:p>
          <a:p>
            <a:pPr marL="0" indent="0">
              <a:buFont typeface="Arial" panose="020B0604020202020204" pitchFamily="34" charset="0"/>
              <a:buNone/>
            </a:pPr>
            <a:endParaRPr lang="nl-NL" sz="1050" baseline="0" dirty="0" smtClean="0"/>
          </a:p>
          <a:p>
            <a:pPr marL="0" indent="0">
              <a:buFont typeface="Arial" panose="020B0604020202020204" pitchFamily="34" charset="0"/>
              <a:buNone/>
            </a:pPr>
            <a:r>
              <a:rPr lang="nl-NL" sz="1050" baseline="0" dirty="0" smtClean="0"/>
              <a:t>Natuurlijk persoon:</a:t>
            </a:r>
          </a:p>
          <a:p>
            <a:pPr marL="171450" indent="-171450">
              <a:buFont typeface="Arial" panose="020B0604020202020204" pitchFamily="34" charset="0"/>
              <a:buChar char="•"/>
            </a:pPr>
            <a:r>
              <a:rPr lang="nl-NL" sz="1050" baseline="0" dirty="0" smtClean="0"/>
              <a:t>Een menselijk wezen</a:t>
            </a:r>
          </a:p>
          <a:p>
            <a:pPr marL="171450" indent="-171450">
              <a:buFont typeface="Arial" panose="020B0604020202020204" pitchFamily="34" charset="0"/>
              <a:buChar char="•"/>
            </a:pPr>
            <a:r>
              <a:rPr lang="nl-NL" sz="1050" baseline="0" dirty="0" smtClean="0"/>
              <a:t>Degenen die ‘in-aanmerking-komen’ voor voordelen van de burgerregering</a:t>
            </a:r>
          </a:p>
          <a:p>
            <a:pPr marL="0" indent="0">
              <a:buFont typeface="Arial" panose="020B0604020202020204" pitchFamily="34" charset="0"/>
              <a:buNone/>
            </a:pPr>
            <a:endParaRPr lang="nl-NL" sz="1050" dirty="0" smtClean="0"/>
          </a:p>
          <a:p>
            <a:pPr marL="0" indent="0">
              <a:buFont typeface="Arial" panose="020B0604020202020204" pitchFamily="34" charset="0"/>
              <a:buNone/>
            </a:pPr>
            <a:r>
              <a:rPr lang="nl-NL" sz="1050" dirty="0" smtClean="0"/>
              <a:t>Standing</a:t>
            </a:r>
            <a:r>
              <a:rPr lang="nl-NL" sz="1050" baseline="0" dirty="0" smtClean="0"/>
              <a:t> </a:t>
            </a:r>
            <a:r>
              <a:rPr lang="nl-NL" sz="1050" baseline="0" dirty="0" err="1" smtClean="0"/>
              <a:t>vs</a:t>
            </a:r>
            <a:r>
              <a:rPr lang="nl-NL" sz="1050" baseline="0" dirty="0" smtClean="0"/>
              <a:t> status: Levende mensen uit vlees en bloed hebben een standing en dingen een status</a:t>
            </a:r>
          </a:p>
          <a:p>
            <a:pPr marL="171450" indent="-171450">
              <a:buFont typeface="Arial" panose="020B0604020202020204" pitchFamily="34" charset="0"/>
              <a:buChar char="•"/>
            </a:pPr>
            <a:r>
              <a:rPr lang="nl-NL" sz="1050" baseline="0" dirty="0" smtClean="0"/>
              <a:t>Standing; het recht om de handelswijze van een ander persoon voor de rechtbank aan te vechten</a:t>
            </a:r>
          </a:p>
          <a:p>
            <a:pPr marL="171450" indent="-171450">
              <a:buFont typeface="Arial" panose="020B0604020202020204" pitchFamily="34" charset="0"/>
              <a:buChar char="•"/>
            </a:pPr>
            <a:r>
              <a:rPr lang="nl-NL" sz="1050" baseline="0" dirty="0" smtClean="0"/>
              <a:t>Status; de legale positie of conditie</a:t>
            </a:r>
          </a:p>
          <a:p>
            <a:pPr marL="0" indent="0">
              <a:buFont typeface="Arial" panose="020B0604020202020204" pitchFamily="34" charset="0"/>
              <a:buNone/>
            </a:pPr>
            <a:endParaRPr lang="nl-NL" sz="1050" baseline="0" dirty="0" smtClean="0"/>
          </a:p>
          <a:p>
            <a:pPr marL="0" indent="0">
              <a:buFont typeface="Arial" panose="020B0604020202020204" pitchFamily="34" charset="0"/>
              <a:buNone/>
            </a:pPr>
            <a:r>
              <a:rPr lang="nl-NL" sz="1050" baseline="0" dirty="0" smtClean="0"/>
              <a:t>Legaliteit: niet werkelijkheid (Lat. </a:t>
            </a:r>
            <a:r>
              <a:rPr lang="nl-NL" sz="1050" baseline="0" dirty="0" err="1" smtClean="0"/>
              <a:t>Fictio</a:t>
            </a:r>
            <a:r>
              <a:rPr lang="nl-NL" sz="1050" baseline="0" dirty="0" smtClean="0"/>
              <a:t> non </a:t>
            </a:r>
            <a:r>
              <a:rPr lang="nl-NL" sz="1050" baseline="0" dirty="0" err="1" smtClean="0"/>
              <a:t>est</a:t>
            </a:r>
            <a:r>
              <a:rPr lang="nl-NL" sz="1050" baseline="0" dirty="0" smtClean="0"/>
              <a:t>, </a:t>
            </a:r>
            <a:r>
              <a:rPr lang="nl-NL" sz="1050" baseline="0" dirty="0" err="1" smtClean="0"/>
              <a:t>ubi</a:t>
            </a:r>
            <a:r>
              <a:rPr lang="nl-NL" sz="1050" baseline="0" dirty="0" smtClean="0"/>
              <a:t> </a:t>
            </a:r>
            <a:r>
              <a:rPr lang="nl-NL" sz="1050" baseline="0" dirty="0" err="1" smtClean="0"/>
              <a:t>veritas</a:t>
            </a:r>
            <a:r>
              <a:rPr lang="nl-NL" sz="1050" baseline="0" dirty="0" smtClean="0"/>
              <a:t>)</a:t>
            </a:r>
          </a:p>
          <a:p>
            <a:pPr marL="171450" indent="-171450">
              <a:buFont typeface="Arial" panose="020B0604020202020204" pitchFamily="34" charset="0"/>
              <a:buChar char="•"/>
            </a:pPr>
            <a:r>
              <a:rPr lang="nl-NL" sz="1050" baseline="0" dirty="0" smtClean="0"/>
              <a:t>Geloven of aannemen dat iets wat onwaar is, waar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Ongeacht de fouten in een document</a:t>
            </a:r>
          </a:p>
          <a:p>
            <a:pPr marL="0" indent="0">
              <a:buFont typeface="Arial" panose="020B0604020202020204" pitchFamily="34" charset="0"/>
              <a:buNone/>
            </a:pPr>
            <a:endParaRPr lang="nl-NL" sz="1050" dirty="0" smtClean="0"/>
          </a:p>
          <a:p>
            <a:r>
              <a:rPr lang="nl-NL" sz="1050" dirty="0" smtClean="0"/>
              <a:t>Stroman: zwakke of defecte persoon zonder ‘standing’[</a:t>
            </a:r>
            <a:r>
              <a:rPr lang="nl-NL" sz="1050" dirty="0" err="1" smtClean="0"/>
              <a:t>Black’s</a:t>
            </a:r>
            <a:r>
              <a:rPr lang="nl-NL" sz="1050" dirty="0" smtClean="0"/>
              <a:t> </a:t>
            </a:r>
            <a:r>
              <a:rPr lang="nl-NL" sz="1050" dirty="0" err="1" smtClean="0"/>
              <a:t>law</a:t>
            </a:r>
            <a:r>
              <a:rPr lang="nl-NL" sz="1050" dirty="0" smtClean="0"/>
              <a:t> 2</a:t>
            </a:r>
            <a:r>
              <a:rPr lang="nl-NL" sz="1050" baseline="30000" dirty="0" smtClean="0"/>
              <a:t>e</a:t>
            </a:r>
            <a:r>
              <a:rPr lang="nl-NL" sz="1050" dirty="0" smtClean="0"/>
              <a:t> editie]</a:t>
            </a:r>
          </a:p>
          <a:p>
            <a:pPr marL="171450" indent="-171450">
              <a:buFont typeface="Arial" panose="020B0604020202020204" pitchFamily="34" charset="0"/>
              <a:buChar char="•"/>
            </a:pPr>
            <a:r>
              <a:rPr lang="nl-NL" sz="1050" dirty="0" smtClean="0"/>
              <a:t>Iemand zonder</a:t>
            </a:r>
            <a:r>
              <a:rPr lang="nl-NL" sz="1050" baseline="0" dirty="0" smtClean="0"/>
              <a:t> inhoud, naar voren gebracht als borg of zekerheid</a:t>
            </a:r>
          </a:p>
          <a:p>
            <a:pPr marL="171450" indent="-171450">
              <a:buFont typeface="Arial" panose="020B0604020202020204" pitchFamily="34" charset="0"/>
              <a:buChar char="•"/>
            </a:pPr>
            <a:r>
              <a:rPr lang="nl-NL" sz="1050" baseline="0" dirty="0" smtClean="0"/>
              <a:t>Privaat; is de natuurlijke persoon en gecreëerd door jouw geboorteakte</a:t>
            </a:r>
          </a:p>
          <a:p>
            <a:pPr marL="171450" indent="-171450">
              <a:buFont typeface="Arial" panose="020B0604020202020204" pitchFamily="34" charset="0"/>
              <a:buChar char="•"/>
            </a:pPr>
            <a:r>
              <a:rPr lang="nl-NL" sz="1050" baseline="0" dirty="0" smtClean="0"/>
              <a:t>Publiek; publiek dienaar van de staat en geniet in ruil voor zijn inspanningen voorrechten en privileges. In ruil voor deze voordelen geeft hij vrijwillig al zijn rechten op in de publieke trust </a:t>
            </a:r>
            <a:r>
              <a:rPr lang="nl-NL" sz="1050" baseline="0" dirty="0" smtClean="0">
                <a:sym typeface="Wingdings" panose="05000000000000000000" pitchFamily="2" charset="2"/>
              </a:rPr>
              <a:t> overheidsslaaf</a:t>
            </a:r>
            <a:endParaRPr lang="nl-NL" sz="1050"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15</a:t>
            </a:fld>
            <a:endParaRPr lang="nl-NL"/>
          </a:p>
        </p:txBody>
      </p:sp>
    </p:spTree>
    <p:extLst>
      <p:ext uri="{BB962C8B-B14F-4D97-AF65-F5344CB8AC3E}">
        <p14:creationId xmlns:p14="http://schemas.microsoft.com/office/powerpoint/2010/main" val="83706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050" dirty="0" smtClean="0"/>
              <a:t>Buitengewoon</a:t>
            </a:r>
            <a:r>
              <a:rPr lang="nl-NL" sz="1050" baseline="0" dirty="0" smtClean="0"/>
              <a:t> </a:t>
            </a:r>
            <a:r>
              <a:rPr lang="nl-NL" sz="1050" baseline="0" dirty="0" err="1" smtClean="0"/>
              <a:t>Opsporings</a:t>
            </a:r>
            <a:r>
              <a:rPr lang="nl-NL" sz="1050" baseline="0" dirty="0" smtClean="0"/>
              <a:t> Ambtenaar (medewerker)</a:t>
            </a:r>
          </a:p>
          <a:p>
            <a:pPr marL="0" indent="0">
              <a:buFont typeface="Arial" panose="020B0604020202020204" pitchFamily="34" charset="0"/>
              <a:buNone/>
            </a:pPr>
            <a:r>
              <a:rPr lang="nl-NL" sz="1050" baseline="0" dirty="0" smtClean="0"/>
              <a:t>Definities buitengewoon = </a:t>
            </a:r>
          </a:p>
          <a:p>
            <a:pPr marL="171450" indent="-171450">
              <a:buFont typeface="Arial" panose="020B0604020202020204" pitchFamily="34" charset="0"/>
              <a:buChar char="•"/>
            </a:pPr>
            <a:r>
              <a:rPr lang="nl-NL" sz="1050" baseline="0" dirty="0" smtClean="0"/>
              <a:t>Voor een speciale groep en apart</a:t>
            </a:r>
          </a:p>
          <a:p>
            <a:pPr marL="171450" indent="-171450">
              <a:buFont typeface="Arial" panose="020B0604020202020204" pitchFamily="34" charset="0"/>
              <a:buChar char="•"/>
            </a:pPr>
            <a:r>
              <a:rPr lang="nl-NL" sz="1050" dirty="0" smtClean="0"/>
              <a:t>Heel erg</a:t>
            </a:r>
          </a:p>
          <a:p>
            <a:pPr marL="171450" indent="-171450">
              <a:buFont typeface="Arial" panose="020B0604020202020204" pitchFamily="34" charset="0"/>
              <a:buChar char="•"/>
            </a:pPr>
            <a:r>
              <a:rPr lang="nl-NL" sz="1050" dirty="0" smtClean="0"/>
              <a:t>Van het normale afwijkend</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Bevoegdheden zijn vastgelegd in de Beleidsregels boa, een volledig overzicht van de politiebevoegdheden en geweldsmiddelen die boa’s kunnen hebben en wanneer en onder welke voorwaarden deze bevoegdheden worden toegekend.</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16</a:t>
            </a:fld>
            <a:endParaRPr lang="nl-NL"/>
          </a:p>
        </p:txBody>
      </p:sp>
    </p:spTree>
    <p:extLst>
      <p:ext uri="{BB962C8B-B14F-4D97-AF65-F5344CB8AC3E}">
        <p14:creationId xmlns:p14="http://schemas.microsoft.com/office/powerpoint/2010/main" val="110271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Trust</a:t>
            </a:r>
          </a:p>
          <a:p>
            <a:pPr marL="171450" indent="-171450">
              <a:buFont typeface="Arial" panose="020B0604020202020204" pitchFamily="34" charset="0"/>
              <a:buChar char="•"/>
            </a:pPr>
            <a:r>
              <a:rPr lang="nl-NL" sz="1050" dirty="0" smtClean="0"/>
              <a:t>Een juridische constructie waarmee een waardevol bezit door derden beheerd kan worden.</a:t>
            </a:r>
          </a:p>
          <a:p>
            <a:pPr marL="0" indent="0">
              <a:buFont typeface="Arial" panose="020B0604020202020204" pitchFamily="34" charset="0"/>
              <a:buNone/>
            </a:pPr>
            <a:endParaRPr lang="nl-NL" sz="1050" dirty="0" smtClean="0"/>
          </a:p>
          <a:p>
            <a:pPr marL="0" indent="0">
              <a:buFont typeface="Arial" panose="020B0604020202020204" pitchFamily="34" charset="0"/>
              <a:buNone/>
            </a:pPr>
            <a:r>
              <a:rPr lang="nl-NL" sz="1050" dirty="0" smtClean="0"/>
              <a:t>Partijen</a:t>
            </a:r>
          </a:p>
          <a:p>
            <a:pPr marL="171450" indent="-171450">
              <a:buFont typeface="Arial" panose="020B0604020202020204" pitchFamily="34" charset="0"/>
              <a:buChar char="•"/>
            </a:pPr>
            <a:r>
              <a:rPr lang="nl-NL" sz="1050" b="1" dirty="0" err="1" smtClean="0"/>
              <a:t>Requestor</a:t>
            </a:r>
            <a:r>
              <a:rPr lang="nl-NL" sz="1050" dirty="0" smtClean="0"/>
              <a:t>; vraagt de oprichting van de trust aan, meestal ook de </a:t>
            </a:r>
            <a:r>
              <a:rPr lang="nl-NL" sz="1050" dirty="0" err="1" smtClean="0"/>
              <a:t>beneficiary</a:t>
            </a:r>
            <a:endParaRPr lang="nl-NL" sz="1050" dirty="0" smtClean="0"/>
          </a:p>
          <a:p>
            <a:pPr marL="171450" indent="-171450">
              <a:buFont typeface="Arial" panose="020B0604020202020204" pitchFamily="34" charset="0"/>
              <a:buChar char="•"/>
            </a:pPr>
            <a:r>
              <a:rPr lang="nl-NL" sz="1050" b="1" dirty="0" err="1" smtClean="0"/>
              <a:t>Benificiairy</a:t>
            </a:r>
            <a:r>
              <a:rPr lang="nl-NL" sz="1050" dirty="0" smtClean="0"/>
              <a:t>; de begunstigde van de trust, aandeelhouder</a:t>
            </a:r>
          </a:p>
          <a:p>
            <a:pPr marL="171450" indent="-171450">
              <a:buFont typeface="Arial" panose="020B0604020202020204" pitchFamily="34" charset="0"/>
              <a:buChar char="•"/>
            </a:pPr>
            <a:r>
              <a:rPr lang="nl-NL" sz="1050" b="1" dirty="0" err="1" smtClean="0"/>
              <a:t>Executor</a:t>
            </a:r>
            <a:r>
              <a:rPr lang="nl-NL" sz="1050" dirty="0" smtClean="0"/>
              <a:t>; geeft de bevelen aan anderen, directeur of CEO, geen personeel</a:t>
            </a:r>
          </a:p>
          <a:p>
            <a:pPr marL="171450" indent="-171450">
              <a:buFont typeface="Arial" panose="020B0604020202020204" pitchFamily="34" charset="0"/>
              <a:buChar char="•"/>
            </a:pPr>
            <a:r>
              <a:rPr lang="nl-NL" sz="1050" b="1" dirty="0" smtClean="0"/>
              <a:t>Administrator</a:t>
            </a:r>
            <a:r>
              <a:rPr lang="nl-NL" sz="1050" dirty="0" smtClean="0"/>
              <a:t>; vergelijkbare bevoegdheden als de </a:t>
            </a:r>
            <a:r>
              <a:rPr lang="nl-NL" sz="1050" dirty="0" err="1" smtClean="0"/>
              <a:t>executor</a:t>
            </a:r>
            <a:r>
              <a:rPr lang="nl-NL" sz="1050" dirty="0" smtClean="0"/>
              <a:t>, echter ondergeschikt eraan, behoort tot personeel, kan ontslagen worden</a:t>
            </a:r>
          </a:p>
          <a:p>
            <a:pPr marL="171450" indent="-171450">
              <a:buFont typeface="Arial" panose="020B0604020202020204" pitchFamily="34" charset="0"/>
              <a:buChar char="•"/>
            </a:pPr>
            <a:r>
              <a:rPr lang="nl-NL" sz="1050" b="1" dirty="0" smtClean="0"/>
              <a:t>Trustee</a:t>
            </a:r>
            <a:r>
              <a:rPr lang="nl-NL" sz="1050" dirty="0" smtClean="0"/>
              <a:t>; de ezelskaart, is belast met het onderhoud, kan door </a:t>
            </a:r>
            <a:r>
              <a:rPr lang="nl-NL" sz="1050" dirty="0" err="1" smtClean="0"/>
              <a:t>executor</a:t>
            </a:r>
            <a:r>
              <a:rPr lang="nl-NL" sz="1050" dirty="0" smtClean="0"/>
              <a:t> en administrator ontslagen worden</a:t>
            </a:r>
          </a:p>
          <a:p>
            <a:pPr marL="0" indent="0">
              <a:buFont typeface="Arial" panose="020B0604020202020204" pitchFamily="34" charset="0"/>
              <a:buNone/>
            </a:pPr>
            <a:endParaRPr lang="nl-NL" sz="1050"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17</a:t>
            </a:fld>
            <a:endParaRPr lang="nl-NL"/>
          </a:p>
        </p:txBody>
      </p:sp>
    </p:spTree>
    <p:extLst>
      <p:ext uri="{BB962C8B-B14F-4D97-AF65-F5344CB8AC3E}">
        <p14:creationId xmlns:p14="http://schemas.microsoft.com/office/powerpoint/2010/main" val="126335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b="0" i="0" u="none" strike="noStrike" kern="1200" baseline="0" dirty="0" smtClean="0">
                <a:solidFill>
                  <a:schemeClr val="tx1"/>
                </a:solidFill>
                <a:latin typeface="+mn-lt"/>
                <a:ea typeface="+mn-ea"/>
                <a:cs typeface="+mn-cs"/>
              </a:rPr>
              <a:t>De rechtbank is primair een commerciële bank.</a:t>
            </a:r>
          </a:p>
          <a:p>
            <a:pPr marL="171450" indent="-171450">
              <a:buFont typeface="Arial" panose="020B0604020202020204" pitchFamily="34" charset="0"/>
              <a:buChar char="•"/>
            </a:pPr>
            <a:r>
              <a:rPr lang="nl-NL" sz="1050" b="0" i="0" u="none" strike="noStrike" kern="1200" baseline="0" dirty="0" smtClean="0">
                <a:solidFill>
                  <a:schemeClr val="tx1"/>
                </a:solidFill>
                <a:latin typeface="+mn-lt"/>
                <a:ea typeface="+mn-ea"/>
                <a:cs typeface="+mn-cs"/>
              </a:rPr>
              <a:t>Met de bevestiging van jouw NAW-gegevens geeft je consensus (instemming) aan jouw status als (rechts)persoon zonder rechten (bestuursrecht). </a:t>
            </a:r>
          </a:p>
          <a:p>
            <a:pPr marL="171450" indent="-171450">
              <a:buFont typeface="Arial" panose="020B0604020202020204" pitchFamily="34" charset="0"/>
              <a:buChar char="•"/>
            </a:pPr>
            <a:r>
              <a:rPr lang="nl-NL" sz="1050" b="0" i="0" u="none" strike="noStrike" kern="1200" baseline="0" dirty="0" smtClean="0">
                <a:solidFill>
                  <a:schemeClr val="tx1"/>
                </a:solidFill>
                <a:latin typeface="+mn-lt"/>
                <a:ea typeface="+mn-ea"/>
                <a:cs typeface="+mn-cs"/>
              </a:rPr>
              <a:t>Vanaf dat moment mag je zeggen wat je wilt, maar zal er niet geluisterd worden, omdat jij jouw rechten hebt ingeleverd. </a:t>
            </a:r>
          </a:p>
          <a:p>
            <a:pPr marL="171450" indent="-171450">
              <a:buFont typeface="Arial" panose="020B0604020202020204" pitchFamily="34" charset="0"/>
              <a:buChar char="•"/>
            </a:pPr>
            <a:r>
              <a:rPr lang="nl-NL" sz="1050" b="0" i="0" u="none" strike="noStrike" kern="1200" baseline="0" dirty="0" smtClean="0">
                <a:solidFill>
                  <a:schemeClr val="tx1"/>
                </a:solidFill>
                <a:latin typeface="+mn-lt"/>
                <a:ea typeface="+mn-ea"/>
                <a:cs typeface="+mn-cs"/>
              </a:rPr>
              <a:t>De rechter kan rollen (jurisdicties) aannemen en voert een toneelstuk op, waarvan de uitkomst van tevoren is bepaald. </a:t>
            </a:r>
          </a:p>
          <a:p>
            <a:pPr marL="171450" indent="-171450">
              <a:buFont typeface="Arial" panose="020B0604020202020204" pitchFamily="34" charset="0"/>
              <a:buChar char="•"/>
            </a:pPr>
            <a:r>
              <a:rPr lang="nl-NL" sz="1050" b="0" i="0" u="none" strike="noStrike" kern="1200" baseline="0" dirty="0" smtClean="0">
                <a:solidFill>
                  <a:schemeClr val="tx1"/>
                </a:solidFill>
                <a:latin typeface="+mn-lt"/>
                <a:ea typeface="+mn-ea"/>
                <a:cs typeface="+mn-cs"/>
              </a:rPr>
              <a:t>Jij verliest en moet betalen, hij houdt zich aan de wet.                                                              </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18</a:t>
            </a:fld>
            <a:endParaRPr lang="nl-NL"/>
          </a:p>
        </p:txBody>
      </p:sp>
    </p:spTree>
    <p:extLst>
      <p:ext uri="{BB962C8B-B14F-4D97-AF65-F5344CB8AC3E}">
        <p14:creationId xmlns:p14="http://schemas.microsoft.com/office/powerpoint/2010/main" val="181859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050" dirty="0" smtClean="0"/>
              <a:t>Principes van een trust</a:t>
            </a:r>
          </a:p>
          <a:p>
            <a:pPr marL="171450" indent="-171450">
              <a:buFont typeface="Arial" panose="020B0604020202020204" pitchFamily="34" charset="0"/>
              <a:buChar char="•"/>
            </a:pPr>
            <a:r>
              <a:rPr lang="nl-NL" sz="1050" dirty="0" smtClean="0"/>
              <a:t>Relatie tussen de oprichter, de trustee en de begunstigde</a:t>
            </a:r>
          </a:p>
          <a:p>
            <a:pPr marL="171450" indent="-171450">
              <a:buFont typeface="Arial" panose="020B0604020202020204" pitchFamily="34" charset="0"/>
              <a:buChar char="•"/>
            </a:pPr>
            <a:r>
              <a:rPr lang="nl-NL" sz="1050" dirty="0" smtClean="0"/>
              <a:t>Draait om het trustgoed; activa fysiek (bijv. onroerend goed) of ideëel (bijv. juridische claims)</a:t>
            </a:r>
          </a:p>
          <a:p>
            <a:pPr marL="171450" indent="-171450">
              <a:buFont typeface="Arial" panose="020B0604020202020204" pitchFamily="34" charset="0"/>
              <a:buChar char="•"/>
            </a:pPr>
            <a:r>
              <a:rPr lang="nl-NL" sz="1050" dirty="0" smtClean="0"/>
              <a:t>Oprichter kan begunstigde zijn, trustee kan dit nooit</a:t>
            </a:r>
          </a:p>
          <a:p>
            <a:pPr marL="171450" indent="-171450">
              <a:buFont typeface="Arial" panose="020B0604020202020204" pitchFamily="34" charset="0"/>
              <a:buChar char="•"/>
            </a:pPr>
            <a:r>
              <a:rPr lang="nl-NL" sz="1050" dirty="0" smtClean="0"/>
              <a:t>Trustee moet werken, beheren en alle fiduciaire verantwoordelijkheid heeft, kan volgens de trustwet nooit van de zaak profiteren.</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Wettelijke titel</a:t>
            </a:r>
          </a:p>
          <a:p>
            <a:pPr marL="171450" indent="-171450">
              <a:buFont typeface="Arial" panose="020B0604020202020204" pitchFamily="34" charset="0"/>
              <a:buChar char="•"/>
            </a:pPr>
            <a:r>
              <a:rPr lang="nl-NL" sz="1050" dirty="0" smtClean="0"/>
              <a:t>De trustee beheert deze; bijv. handtekening van de gemeenteambtenaar op jouw geboorteakte</a:t>
            </a:r>
          </a:p>
          <a:p>
            <a:pPr marL="171450" indent="-171450">
              <a:buFont typeface="Arial" panose="020B0604020202020204" pitchFamily="34" charset="0"/>
              <a:buChar char="•"/>
            </a:pPr>
            <a:r>
              <a:rPr lang="nl-NL" sz="1050" dirty="0" smtClean="0"/>
              <a:t>Als je geen wettelijke titel hebt, kan een rechtbank niets beslissen en vastleggen.</a:t>
            </a:r>
          </a:p>
          <a:p>
            <a:pPr marL="171450" indent="-171450">
              <a:buFont typeface="Arial" panose="020B0604020202020204" pitchFamily="34" charset="0"/>
              <a:buChar char="•"/>
            </a:pPr>
            <a:r>
              <a:rPr lang="nl-NL" sz="1050" dirty="0" smtClean="0"/>
              <a:t>DUS geen beroep doen op de rechtbank</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Aanvraag overheid</a:t>
            </a:r>
          </a:p>
          <a:p>
            <a:pPr marL="171450" indent="-171450">
              <a:buFont typeface="Arial" panose="020B0604020202020204" pitchFamily="34" charset="0"/>
              <a:buChar char="•"/>
            </a:pPr>
            <a:r>
              <a:rPr lang="nl-NL" sz="1050" dirty="0" smtClean="0"/>
              <a:t>Bijv. rijbewijs, ID-kaart, rekeningaanvraag </a:t>
            </a:r>
            <a:r>
              <a:rPr lang="nl-NL" sz="1050" dirty="0" smtClean="0">
                <a:sym typeface="Wingdings" panose="05000000000000000000" pitchFamily="2" charset="2"/>
              </a:rPr>
              <a:t> je bent begunstigde  dit geeft privileges en dus opgave van rechten</a:t>
            </a:r>
          </a:p>
          <a:p>
            <a:pPr marL="0" indent="0">
              <a:buFont typeface="Arial" panose="020B0604020202020204" pitchFamily="34" charset="0"/>
              <a:buNone/>
            </a:pPr>
            <a:endParaRPr lang="nl-NL" sz="1050" dirty="0" smtClean="0">
              <a:sym typeface="Wingdings" panose="05000000000000000000" pitchFamily="2" charset="2"/>
            </a:endParaRPr>
          </a:p>
          <a:p>
            <a:pPr marL="0" indent="0">
              <a:buFont typeface="Arial" panose="020B0604020202020204" pitchFamily="34" charset="0"/>
              <a:buNone/>
            </a:pPr>
            <a:r>
              <a:rPr lang="nl-NL" sz="1050" dirty="0" smtClean="0">
                <a:sym typeface="Wingdings" panose="05000000000000000000" pitchFamily="2" charset="2"/>
              </a:rPr>
              <a:t>Op-armlengte</a:t>
            </a:r>
          </a:p>
          <a:p>
            <a:pPr marL="171450" indent="-171450">
              <a:buFont typeface="Arial" panose="020B0604020202020204" pitchFamily="34" charset="0"/>
              <a:buChar char="•"/>
            </a:pPr>
            <a:r>
              <a:rPr lang="nl-NL" sz="1050" dirty="0" smtClean="0">
                <a:sym typeface="Wingdings" panose="05000000000000000000" pitchFamily="2" charset="2"/>
              </a:rPr>
              <a:t>Buiten bereik van persoonlucke invloed of controle</a:t>
            </a:r>
          </a:p>
          <a:p>
            <a:pPr marL="171450" indent="-171450">
              <a:buFont typeface="Arial" panose="020B0604020202020204" pitchFamily="34" charset="0"/>
              <a:buChar char="•"/>
            </a:pPr>
            <a:r>
              <a:rPr lang="nl-NL" sz="1050" dirty="0" smtClean="0">
                <a:sym typeface="Wingdings" panose="05000000000000000000" pitchFamily="2" charset="2"/>
              </a:rPr>
              <a:t>Partijen geacht op zakelijke basis zaken te doen zonder te vertrouwen op de eerlijkheid en integriteit</a:t>
            </a:r>
            <a:r>
              <a:rPr lang="nl-NL" sz="1050" baseline="0" dirty="0" smtClean="0">
                <a:sym typeface="Wingdings" panose="05000000000000000000" pitchFamily="2" charset="2"/>
              </a:rPr>
              <a:t> van de ander</a:t>
            </a:r>
          </a:p>
          <a:p>
            <a:pPr marL="171450" indent="-171450">
              <a:buFont typeface="Arial" panose="020B0604020202020204" pitchFamily="34" charset="0"/>
              <a:buChar char="•"/>
            </a:pPr>
            <a:r>
              <a:rPr lang="nl-NL" sz="1050" baseline="0" dirty="0" smtClean="0">
                <a:sym typeface="Wingdings" panose="05000000000000000000" pitchFamily="2" charset="2"/>
              </a:rPr>
              <a:t>Een zakelijke transactie op-armlengte getuigt niet van fiduciaire verplichtingen tussen de partijen [</a:t>
            </a:r>
            <a:r>
              <a:rPr lang="nl-NL" sz="1050" baseline="0" dirty="0" err="1" smtClean="0">
                <a:sym typeface="Wingdings" panose="05000000000000000000" pitchFamily="2" charset="2"/>
              </a:rPr>
              <a:t>Black’s</a:t>
            </a:r>
            <a:r>
              <a:rPr lang="nl-NL" sz="1050" baseline="0" dirty="0" smtClean="0">
                <a:sym typeface="Wingdings" panose="05000000000000000000" pitchFamily="2" charset="2"/>
              </a:rPr>
              <a:t> </a:t>
            </a:r>
            <a:r>
              <a:rPr lang="nl-NL" sz="1050" baseline="0" dirty="0" err="1" smtClean="0">
                <a:sym typeface="Wingdings" panose="05000000000000000000" pitchFamily="2" charset="2"/>
              </a:rPr>
              <a:t>Law</a:t>
            </a:r>
            <a:r>
              <a:rPr lang="nl-NL" sz="1050" baseline="0" dirty="0" smtClean="0">
                <a:sym typeface="Wingdings" panose="05000000000000000000" pitchFamily="2" charset="2"/>
              </a:rPr>
              <a:t> 7</a:t>
            </a:r>
            <a:r>
              <a:rPr lang="nl-NL" sz="1050" baseline="30000" dirty="0" smtClean="0">
                <a:sym typeface="Wingdings" panose="05000000000000000000" pitchFamily="2" charset="2"/>
              </a:rPr>
              <a:t>e</a:t>
            </a:r>
            <a:r>
              <a:rPr lang="nl-NL" sz="1050" baseline="0" dirty="0" smtClean="0">
                <a:sym typeface="Wingdings" panose="05000000000000000000" pitchFamily="2" charset="2"/>
              </a:rPr>
              <a:t> editie]</a:t>
            </a:r>
          </a:p>
          <a:p>
            <a:pPr marL="628650" lvl="1" indent="-171450">
              <a:buFont typeface="Arial" panose="020B0604020202020204" pitchFamily="34" charset="0"/>
              <a:buChar char="•"/>
            </a:pPr>
            <a:r>
              <a:rPr lang="nl-NL" sz="1050" baseline="0" dirty="0" smtClean="0">
                <a:sym typeface="Wingdings" panose="05000000000000000000" pitchFamily="2" charset="2"/>
              </a:rPr>
              <a:t>Fiduciaire plicht; een plicht om te handelen t.b.v. iemand anders zijn voordeel [</a:t>
            </a:r>
            <a:r>
              <a:rPr lang="nl-NL" sz="1050" baseline="0" dirty="0" err="1" smtClean="0">
                <a:sym typeface="Wingdings" panose="05000000000000000000" pitchFamily="2" charset="2"/>
              </a:rPr>
              <a:t>Black’s</a:t>
            </a:r>
            <a:r>
              <a:rPr lang="nl-NL" sz="1050" baseline="0" dirty="0" smtClean="0">
                <a:sym typeface="Wingdings" panose="05000000000000000000" pitchFamily="2" charset="2"/>
              </a:rPr>
              <a:t> </a:t>
            </a:r>
            <a:r>
              <a:rPr lang="nl-NL" sz="1050" baseline="0" dirty="0" err="1" smtClean="0">
                <a:sym typeface="Wingdings" panose="05000000000000000000" pitchFamily="2" charset="2"/>
              </a:rPr>
              <a:t>Law</a:t>
            </a:r>
            <a:r>
              <a:rPr lang="nl-NL" sz="1050" baseline="0" dirty="0" smtClean="0">
                <a:sym typeface="Wingdings" panose="05000000000000000000" pitchFamily="2" charset="2"/>
              </a:rPr>
              <a:t> 6</a:t>
            </a:r>
            <a:r>
              <a:rPr lang="nl-NL" sz="1050" baseline="30000" dirty="0" smtClean="0">
                <a:sym typeface="Wingdings" panose="05000000000000000000" pitchFamily="2" charset="2"/>
              </a:rPr>
              <a:t>e</a:t>
            </a:r>
            <a:r>
              <a:rPr lang="nl-NL" sz="1050" baseline="0" dirty="0" smtClean="0">
                <a:sym typeface="Wingdings" panose="05000000000000000000" pitchFamily="2" charset="2"/>
              </a:rPr>
              <a:t> editie]</a:t>
            </a:r>
          </a:p>
          <a:p>
            <a:pPr marL="171450" lvl="0" indent="-171450">
              <a:buFont typeface="Arial" panose="020B0604020202020204" pitchFamily="34" charset="0"/>
              <a:buChar char="•"/>
            </a:pPr>
            <a:r>
              <a:rPr lang="nl-NL" sz="1050" baseline="0" dirty="0" smtClean="0">
                <a:sym typeface="Wingdings" panose="05000000000000000000" pitchFamily="2" charset="2"/>
              </a:rPr>
              <a:t>Men is geen subject, dus ook niet aansprakelijk. Er is geen vertrouwen!</a:t>
            </a:r>
          </a:p>
          <a:p>
            <a:pPr marL="628650" lvl="1" indent="-171450">
              <a:buFont typeface="Arial" panose="020B0604020202020204" pitchFamily="34" charset="0"/>
              <a:buChar char="•"/>
            </a:pPr>
            <a:r>
              <a:rPr lang="nl-NL" sz="1050" baseline="0" dirty="0" smtClean="0">
                <a:sym typeface="Wingdings" panose="05000000000000000000" pitchFamily="2" charset="2"/>
              </a:rPr>
              <a:t>In onze juridische correspondentie alle voorrechten verwerpen, niet-accepteren</a:t>
            </a:r>
            <a:endParaRPr lang="nl-NL" sz="1050" dirty="0" smtClean="0">
              <a:sym typeface="Wingdings" panose="05000000000000000000" pitchFamily="2" charset="2"/>
            </a:endParaRPr>
          </a:p>
          <a:p>
            <a:pPr marL="171450" indent="-171450">
              <a:buFont typeface="Arial" panose="020B0604020202020204" pitchFamily="34" charset="0"/>
              <a:buChar char="•"/>
            </a:pP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19</a:t>
            </a:fld>
            <a:endParaRPr lang="nl-NL"/>
          </a:p>
        </p:txBody>
      </p:sp>
    </p:spTree>
    <p:extLst>
      <p:ext uri="{BB962C8B-B14F-4D97-AF65-F5344CB8AC3E}">
        <p14:creationId xmlns:p14="http://schemas.microsoft.com/office/powerpoint/2010/main" val="2178958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50" dirty="0" smtClean="0"/>
              <a:t>Uniform Commercial Code</a:t>
            </a:r>
          </a:p>
          <a:p>
            <a:pPr marL="171450" indent="-171450">
              <a:buFont typeface="Arial" panose="020B0604020202020204" pitchFamily="34" charset="0"/>
              <a:buChar char="•"/>
            </a:pPr>
            <a:r>
              <a:rPr lang="nl-NL" sz="1050" dirty="0" smtClean="0"/>
              <a:t>Uniforme handelswet</a:t>
            </a:r>
          </a:p>
          <a:p>
            <a:pPr marL="171450" indent="-171450">
              <a:buFont typeface="Arial" panose="020B0604020202020204" pitchFamily="34" charset="0"/>
              <a:buChar char="•"/>
            </a:pPr>
            <a:r>
              <a:rPr lang="nl-NL" sz="1050" dirty="0" smtClean="0"/>
              <a:t>Iedereen die betrokken is bij de handel en het bedrijfsleven zoals een publiek-persoon, handelt in de UCC</a:t>
            </a:r>
          </a:p>
          <a:p>
            <a:pPr marL="171450" indent="-171450">
              <a:buFont typeface="Arial" panose="020B0604020202020204" pitchFamily="34" charset="0"/>
              <a:buChar char="•"/>
            </a:pPr>
            <a:r>
              <a:rPr lang="nl-NL" sz="1050" dirty="0" smtClean="0"/>
              <a:t>Alle mensen die zich in private-sfeer bevinden, worden door het UCC beschouwd als handelspartners (bedrijven).</a:t>
            </a:r>
          </a:p>
          <a:p>
            <a:pPr marL="171450" indent="-171450">
              <a:buFont typeface="Arial" panose="020B0604020202020204" pitchFamily="34" charset="0"/>
              <a:buChar char="•"/>
            </a:pPr>
            <a:r>
              <a:rPr lang="nl-NL" sz="1050" dirty="0" smtClean="0"/>
              <a:t>Alle autoriteiten (rechtbanken en overheidsorganen) zijn commerciële handelsondernemingen vallend onder het UCC en geregistreerd bij Dun</a:t>
            </a:r>
            <a:r>
              <a:rPr lang="nl-NL" sz="1050" baseline="0" dirty="0" smtClean="0"/>
              <a:t> &amp; Bradstreet.</a:t>
            </a:r>
          </a:p>
          <a:p>
            <a:pPr marL="171450" indent="-171450">
              <a:buFont typeface="Arial" panose="020B0604020202020204" pitchFamily="34" charset="0"/>
              <a:buChar char="•"/>
            </a:pPr>
            <a:r>
              <a:rPr lang="nl-NL" sz="1050" baseline="0" dirty="0" smtClean="0"/>
              <a:t>Elke brief van de autoriteiten is dus een commercieel aanbod.</a:t>
            </a:r>
          </a:p>
          <a:p>
            <a:pPr marL="171450" indent="-171450">
              <a:buFont typeface="Arial" panose="020B0604020202020204" pitchFamily="34" charset="0"/>
              <a:buChar char="•"/>
            </a:pPr>
            <a:endParaRPr lang="nl-NL" sz="1050" baseline="0" dirty="0" smtClean="0"/>
          </a:p>
          <a:p>
            <a:pPr marL="0" indent="0">
              <a:buFont typeface="Arial" panose="020B0604020202020204" pitchFamily="34" charset="0"/>
              <a:buNone/>
            </a:pPr>
            <a:r>
              <a:rPr lang="nl-NL" sz="1050" dirty="0" smtClean="0"/>
              <a:t>Kennis</a:t>
            </a:r>
          </a:p>
          <a:p>
            <a:pPr marL="171450" indent="-171450">
              <a:buFont typeface="Arial" panose="020B0604020202020204" pitchFamily="34" charset="0"/>
              <a:buChar char="•"/>
            </a:pPr>
            <a:r>
              <a:rPr lang="nl-NL" sz="1050" dirty="0" smtClean="0"/>
              <a:t>Zeer strenge regels en onwetendheid daarover kan tot een fiasco leiden.</a:t>
            </a:r>
          </a:p>
          <a:p>
            <a:pPr marL="171450" indent="-171450">
              <a:buFont typeface="Arial" panose="020B0604020202020204" pitchFamily="34" charset="0"/>
              <a:buChar char="•"/>
            </a:pPr>
            <a:r>
              <a:rPr lang="nl-NL" sz="1050" dirty="0" smtClean="0"/>
              <a:t>Gebaseerd op vermoedens</a:t>
            </a:r>
            <a:r>
              <a:rPr lang="nl-NL" sz="1050" baseline="0" dirty="0" smtClean="0"/>
              <a:t> (presumpties).</a:t>
            </a:r>
          </a:p>
          <a:p>
            <a:pPr marL="171450" indent="-171450">
              <a:buFont typeface="Arial" panose="020B0604020202020204" pitchFamily="34" charset="0"/>
              <a:buChar char="•"/>
            </a:pPr>
            <a:r>
              <a:rPr lang="nl-NL" sz="1050" baseline="0" dirty="0" smtClean="0"/>
              <a:t>Niet-verwerpen en niet-weerleggen </a:t>
            </a:r>
            <a:r>
              <a:rPr lang="nl-NL" sz="1050" baseline="0" dirty="0" smtClean="0">
                <a:sym typeface="Wingdings" panose="05000000000000000000" pitchFamily="2" charset="2"/>
              </a:rPr>
              <a:t> stilzwijgend tot contractpartner</a:t>
            </a:r>
          </a:p>
          <a:p>
            <a:pPr marL="171450" indent="-171450">
              <a:buFont typeface="Arial" panose="020B0604020202020204" pitchFamily="34" charset="0"/>
              <a:buChar char="•"/>
            </a:pPr>
            <a:r>
              <a:rPr lang="nl-NL" sz="1050" baseline="0" dirty="0" smtClean="0">
                <a:sym typeface="Wingdings" panose="05000000000000000000" pitchFamily="2" charset="2"/>
              </a:rPr>
              <a:t>Impliciet aanvaarden  jaren braaf betalen</a:t>
            </a:r>
          </a:p>
          <a:p>
            <a:pPr marL="0" indent="0">
              <a:buFont typeface="Arial" panose="020B0604020202020204" pitchFamily="34" charset="0"/>
              <a:buNone/>
            </a:pPr>
            <a:endParaRPr lang="nl-NL" sz="1050" dirty="0" smtClean="0"/>
          </a:p>
          <a:p>
            <a:pPr marL="0" indent="0">
              <a:buFont typeface="Arial" panose="020B0604020202020204" pitchFamily="34" charset="0"/>
              <a:buNone/>
            </a:pPr>
            <a:r>
              <a:rPr lang="nl-NL" sz="1050" dirty="0" smtClean="0"/>
              <a:t>P-A-D: </a:t>
            </a:r>
            <a:r>
              <a:rPr lang="nl-NL" sz="1050" dirty="0" err="1" smtClean="0"/>
              <a:t>Principal</a:t>
            </a:r>
            <a:r>
              <a:rPr lang="nl-NL" sz="1050" dirty="0" smtClean="0"/>
              <a:t>-Agent-Doctrine</a:t>
            </a:r>
          </a:p>
          <a:p>
            <a:pPr marL="171450" indent="-171450">
              <a:buFont typeface="Arial" panose="020B0604020202020204" pitchFamily="34" charset="0"/>
              <a:buChar char="•"/>
            </a:pPr>
            <a:r>
              <a:rPr lang="nl-NL" sz="1050" dirty="0" smtClean="0"/>
              <a:t>Aanbod dat naar een werknemer</a:t>
            </a:r>
            <a:r>
              <a:rPr lang="nl-NL" sz="1050" baseline="0" dirty="0" smtClean="0"/>
              <a:t> (agent) wordt gestuurd, tegelijkertijd geacht wordt te zijn overhandigd aan de directie (</a:t>
            </a:r>
            <a:r>
              <a:rPr lang="nl-NL" sz="1050" baseline="0" dirty="0" err="1" smtClean="0"/>
              <a:t>principal</a:t>
            </a:r>
            <a:r>
              <a:rPr lang="nl-NL" sz="1050" baseline="0" dirty="0" smtClean="0"/>
              <a:t>)</a:t>
            </a:r>
          </a:p>
          <a:p>
            <a:pPr marL="171450" indent="-171450">
              <a:buFont typeface="Arial" panose="020B0604020202020204" pitchFamily="34" charset="0"/>
              <a:buChar char="•"/>
            </a:pPr>
            <a:r>
              <a:rPr lang="nl-NL" sz="1050" baseline="0" dirty="0" smtClean="0"/>
              <a:t>Het informeren van de agent is het informeren van de </a:t>
            </a:r>
            <a:r>
              <a:rPr lang="nl-NL" sz="1050" baseline="0" dirty="0" err="1" smtClean="0"/>
              <a:t>principal</a:t>
            </a:r>
            <a:r>
              <a:rPr lang="nl-NL" sz="1050" baseline="0" dirty="0" smtClean="0"/>
              <a:t>, en </a:t>
            </a:r>
            <a:r>
              <a:rPr lang="nl-NL" sz="1050" baseline="0" dirty="0" err="1" smtClean="0"/>
              <a:t>vice</a:t>
            </a:r>
            <a:r>
              <a:rPr lang="nl-NL" sz="1050" baseline="0" dirty="0" smtClean="0"/>
              <a:t>-versa</a:t>
            </a:r>
          </a:p>
          <a:p>
            <a:pPr marL="171450" indent="-171450">
              <a:buFont typeface="Arial" panose="020B0604020202020204" pitchFamily="34" charset="0"/>
              <a:buChar char="•"/>
            </a:pPr>
            <a:endParaRPr lang="nl-NL" sz="1050" baseline="0" dirty="0" smtClean="0"/>
          </a:p>
          <a:p>
            <a:pPr marL="0" indent="0">
              <a:buFont typeface="Arial" panose="020B0604020202020204" pitchFamily="34" charset="0"/>
              <a:buNone/>
            </a:pPr>
            <a:r>
              <a:rPr lang="nl-NL" sz="1050" baseline="0" dirty="0" smtClean="0"/>
              <a:t>Contracten:</a:t>
            </a:r>
          </a:p>
          <a:p>
            <a:pPr marL="171450" indent="-171450">
              <a:buFont typeface="Arial" panose="020B0604020202020204" pitchFamily="34" charset="0"/>
              <a:buChar char="•"/>
            </a:pPr>
            <a:r>
              <a:rPr lang="nl-NL" sz="1050" baseline="0" dirty="0" smtClean="0"/>
              <a:t>Volgens het gewoonterecht moeten contracten moedwillig, bewust, vrijwillig en transparant tot stand komen, omdat ze anders niet van toepassing zijn.</a:t>
            </a:r>
          </a:p>
          <a:p>
            <a:pPr marL="171450" indent="-171450">
              <a:buFont typeface="Arial" panose="020B0604020202020204" pitchFamily="34" charset="0"/>
              <a:buChar char="•"/>
            </a:pPr>
            <a:r>
              <a:rPr lang="nl-NL" sz="1050" baseline="0" dirty="0" smtClean="0"/>
              <a:t>Uit het handelsrecht en in het gewoonterecht.</a:t>
            </a:r>
          </a:p>
          <a:p>
            <a:pPr marL="171450" indent="-171450">
              <a:buFont typeface="Arial" panose="020B0604020202020204" pitchFamily="34" charset="0"/>
              <a:buChar char="•"/>
            </a:pPr>
            <a:r>
              <a:rPr lang="nl-NL" sz="1050" baseline="0" dirty="0" smtClean="0"/>
              <a:t>Wanneer je een handelsaanbod krijgt:</a:t>
            </a:r>
          </a:p>
          <a:p>
            <a:pPr marL="685800" lvl="1" indent="-228600">
              <a:buFont typeface="+mj-lt"/>
              <a:buAutoNum type="arabicPeriod"/>
            </a:pPr>
            <a:r>
              <a:rPr lang="nl-NL" sz="1050" baseline="0" dirty="0" smtClean="0"/>
              <a:t>Reserveer je rechten met de term: ‘alle rechten voorbehouden’ of ‘without </a:t>
            </a:r>
            <a:r>
              <a:rPr lang="nl-NL" sz="1050" baseline="0" dirty="0" err="1" smtClean="0"/>
              <a:t>prejudice</a:t>
            </a:r>
            <a:r>
              <a:rPr lang="nl-NL" sz="1050" baseline="0" dirty="0" smtClean="0"/>
              <a:t>’</a:t>
            </a:r>
            <a:br>
              <a:rPr lang="nl-NL" sz="1050" baseline="0" dirty="0" smtClean="0"/>
            </a:br>
            <a:r>
              <a:rPr lang="nl-NL" sz="1050" baseline="0" dirty="0" smtClean="0"/>
              <a:t>Geen publiek-persoon met de trust op-armlengte, een veranderd adres en het rechtsgebied en zijn privileges verlaten hebben.</a:t>
            </a:r>
          </a:p>
          <a:p>
            <a:pPr marL="685800" lvl="1" indent="-228600">
              <a:buFont typeface="+mj-lt"/>
              <a:buAutoNum type="arabicPeriod"/>
            </a:pPr>
            <a:r>
              <a:rPr lang="nl-NL" sz="1050" baseline="0" dirty="0" smtClean="0"/>
              <a:t>Via 2 UCC-paragrafen terug naar het gewoonterecht</a:t>
            </a:r>
            <a:br>
              <a:rPr lang="nl-NL" sz="1050" baseline="0" dirty="0" smtClean="0"/>
            </a:br>
            <a:r>
              <a:rPr lang="nl-NL" sz="1050" baseline="0" dirty="0" smtClean="0"/>
              <a:t>1-308; rechtsmiddel: ‘Ik behoud mij het recht voor om niet gedwongen te worden om te handelen in het kader van een commercieel contract of faillissement dat ik niet willens-en-wetens ben aangegaan. En verder zal ik niet aansprakelijk zijn voor het afgedwongen voordeel van een geheime overeenkomst of commerciële regeling of insolventie.’</a:t>
            </a:r>
            <a:br>
              <a:rPr lang="nl-NL" sz="1050" baseline="0" dirty="0" smtClean="0"/>
            </a:br>
            <a:r>
              <a:rPr lang="nl-NL" sz="1050" baseline="0" dirty="0" smtClean="0"/>
              <a:t>1-103; rechtsmiddel: ‘Alle beginselen van recht en rechtvaardigheid (met inbegrip van het algemene handelsrecht en het recht dat relevant is voor de handelingsbekwaamheid) moeten de UCC aanvullen. Deze code is een aanvulling op het gewoonterecht, dat geldig blijft. Er moet een regel worden geformuleerd in overeenstemming met het gewoonterecht. In het gewoonterecht moet er echte schade zijn ontstaan. Indien u op 1-308 (oud 1-207) een voldoende, expliciet voorbehoud heeft gemaakt van uw rechten, kunt u erop aandringen dat de regels in overeenstemming met het gewoonterecht worden afgehandeld. De code kan niet zodanig worden geïnterpreteerd dat het een gewoonterechtelijke handeling uitsluit. Het gewoonterecht kan geen actie afdwingen!”</a:t>
            </a:r>
          </a:p>
          <a:p>
            <a:pPr marL="685800" lvl="1" indent="-228600">
              <a:buFont typeface="+mj-lt"/>
              <a:buAutoNum type="arabicPeriod"/>
            </a:pPr>
            <a:r>
              <a:rPr lang="nl-NL" sz="1050" baseline="0" dirty="0" smtClean="0"/>
              <a:t>Opstellen van ‘Algemene Voorwaarden’ om ze een tegenbod te doen of schadevergoeding te eisen!</a:t>
            </a:r>
            <a:endParaRPr lang="nl-NL" sz="1050" baseline="0" dirty="0"/>
          </a:p>
          <a:p>
            <a:pPr marL="0" lvl="0" indent="0">
              <a:buFont typeface="+mj-lt"/>
              <a:buNone/>
            </a:pPr>
            <a:endParaRPr lang="nl-NL" sz="1050" baseline="0" dirty="0"/>
          </a:p>
          <a:p>
            <a:pPr marL="0" lvl="0" indent="0">
              <a:buFont typeface="+mj-lt"/>
              <a:buNone/>
            </a:pPr>
            <a:r>
              <a:rPr lang="nl-NL" sz="1050" baseline="0" dirty="0" smtClean="0"/>
              <a:t>Contractaanbod: wijs aanbiedingen die je niet wilt, onmiddellijk af!</a:t>
            </a:r>
          </a:p>
          <a:p>
            <a:pPr marL="171450" lvl="0" indent="-171450">
              <a:buFont typeface="Arial" panose="020B0604020202020204" pitchFamily="34" charset="0"/>
              <a:buChar char="•"/>
            </a:pPr>
            <a:r>
              <a:rPr lang="nl-NL" sz="1050" baseline="0" dirty="0" smtClean="0"/>
              <a:t>Bindend na 72 uur</a:t>
            </a:r>
          </a:p>
          <a:p>
            <a:pPr marL="171450" lvl="0" indent="-171450">
              <a:buFont typeface="Arial" panose="020B0604020202020204" pitchFamily="34" charset="0"/>
              <a:buChar char="•"/>
            </a:pPr>
            <a:r>
              <a:rPr lang="nl-NL" sz="1050" baseline="0" dirty="0" smtClean="0"/>
              <a:t>In gebreke na 7 dagen</a:t>
            </a:r>
          </a:p>
          <a:p>
            <a:pPr marL="171450" lvl="0" indent="-171450">
              <a:buFont typeface="Arial" panose="020B0604020202020204" pitchFamily="34" charset="0"/>
              <a:buChar char="•"/>
            </a:pPr>
            <a:r>
              <a:rPr lang="nl-NL" sz="1050" baseline="0" dirty="0" smtClean="0"/>
              <a:t>Vonnis na 10 dagen</a:t>
            </a:r>
            <a:endParaRPr lang="nl-NL" sz="1050" baseline="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20</a:t>
            </a:fld>
            <a:endParaRPr lang="nl-NL"/>
          </a:p>
        </p:txBody>
      </p:sp>
    </p:spTree>
    <p:extLst>
      <p:ext uri="{BB962C8B-B14F-4D97-AF65-F5344CB8AC3E}">
        <p14:creationId xmlns:p14="http://schemas.microsoft.com/office/powerpoint/2010/main" val="47329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Blauw </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Azuur = loyaliteit en waarheid</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Dia </a:t>
            </a:r>
            <a:r>
              <a:rPr lang="nl-NL" sz="1050" b="0" i="0" kern="1200" dirty="0" smtClean="0">
                <a:solidFill>
                  <a:schemeClr val="tx1"/>
                </a:solidFill>
                <a:effectLst/>
                <a:latin typeface="+mn-lt"/>
                <a:ea typeface="+mn-ea"/>
                <a:cs typeface="+mn-cs"/>
                <a:sym typeface="Wingdings" panose="05000000000000000000" pitchFamily="2" charset="2"/>
              </a:rPr>
              <a:t> </a:t>
            </a:r>
            <a:r>
              <a:rPr lang="nl-NL" sz="1050" b="0" i="0" kern="1200" dirty="0" smtClean="0">
                <a:solidFill>
                  <a:schemeClr val="tx1"/>
                </a:solidFill>
                <a:effectLst/>
                <a:latin typeface="+mn-lt"/>
                <a:ea typeface="+mn-ea"/>
                <a:cs typeface="+mn-cs"/>
              </a:rPr>
              <a:t>Bewustzijn</a:t>
            </a:r>
          </a:p>
          <a:p>
            <a:pPr marL="0" indent="0">
              <a:buFont typeface="Arial" panose="020B0604020202020204" pitchFamily="34" charset="0"/>
              <a:buNone/>
            </a:pPr>
            <a:endParaRPr lang="nl-NL" sz="1050" dirty="0" smtClean="0"/>
          </a:p>
          <a:p>
            <a:r>
              <a:rPr lang="nl-NL" sz="1050" dirty="0" smtClean="0"/>
              <a:t>Rood</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Keel = edelmoedigheid, krijger, martelaar, moed en kracht</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Dia </a:t>
            </a:r>
            <a:r>
              <a:rPr lang="nl-NL" sz="1050" b="0" i="0" kern="1200" dirty="0" smtClean="0">
                <a:solidFill>
                  <a:schemeClr val="tx1"/>
                </a:solidFill>
                <a:effectLst/>
                <a:latin typeface="+mn-lt"/>
                <a:ea typeface="+mn-ea"/>
                <a:cs typeface="+mn-cs"/>
                <a:sym typeface="Wingdings" panose="05000000000000000000" pitchFamily="2" charset="2"/>
              </a:rPr>
              <a:t> Definitie</a:t>
            </a:r>
            <a:endParaRPr lang="nl-NL" sz="1050" b="0" i="0" kern="1200" dirty="0" smtClean="0">
              <a:solidFill>
                <a:schemeClr val="tx1"/>
              </a:solidFill>
              <a:effectLst/>
              <a:latin typeface="+mn-lt"/>
              <a:ea typeface="+mn-ea"/>
              <a:cs typeface="+mn-cs"/>
            </a:endParaRPr>
          </a:p>
          <a:p>
            <a:endParaRPr lang="nl-NL" sz="1050" dirty="0" smtClean="0"/>
          </a:p>
          <a:p>
            <a:r>
              <a:rPr lang="nl-NL" sz="1050" dirty="0" smtClean="0"/>
              <a:t>Groen</a:t>
            </a:r>
          </a:p>
          <a:p>
            <a:pPr marL="171450" indent="-171450">
              <a:buFont typeface="Arial" panose="020B0604020202020204" pitchFamily="34" charset="0"/>
              <a:buChar char="•"/>
            </a:pPr>
            <a:r>
              <a:rPr lang="nl-NL" sz="1050" dirty="0" smtClean="0"/>
              <a:t>Sinopel = loyaliteit, hoop en vreugde</a:t>
            </a:r>
          </a:p>
          <a:p>
            <a:pPr marL="171450" indent="-171450">
              <a:buFont typeface="Arial" panose="020B0604020202020204" pitchFamily="34" charset="0"/>
              <a:buChar char="•"/>
            </a:pPr>
            <a:r>
              <a:rPr lang="nl-NL" sz="1050" dirty="0" smtClean="0"/>
              <a:t>Dia </a:t>
            </a:r>
            <a:r>
              <a:rPr lang="nl-NL" sz="1050" dirty="0" smtClean="0">
                <a:sym typeface="Wingdings" panose="05000000000000000000" pitchFamily="2" charset="2"/>
              </a:rPr>
              <a:t> Oefening</a:t>
            </a:r>
            <a:endParaRPr lang="nl-NL" sz="1050" dirty="0" smtClean="0"/>
          </a:p>
          <a:p>
            <a:pPr marL="0" indent="0">
              <a:buFont typeface="Arial" panose="020B0604020202020204" pitchFamily="34" charset="0"/>
              <a:buNone/>
            </a:pPr>
            <a:endParaRPr lang="nl-NL" sz="1050" b="0" i="0" kern="1200" dirty="0" smtClean="0">
              <a:solidFill>
                <a:schemeClr val="tx1"/>
              </a:solidFill>
              <a:effectLst/>
              <a:latin typeface="+mn-lt"/>
              <a:ea typeface="+mn-ea"/>
              <a:cs typeface="+mn-cs"/>
            </a:endParaRPr>
          </a:p>
          <a:p>
            <a:pPr marL="0" indent="0">
              <a:buFont typeface="Arial" panose="020B0604020202020204" pitchFamily="34" charset="0"/>
              <a:buNone/>
            </a:pPr>
            <a:r>
              <a:rPr lang="nl-NL" sz="1050" b="0" i="0" kern="1200" dirty="0" smtClean="0">
                <a:solidFill>
                  <a:schemeClr val="tx1"/>
                </a:solidFill>
                <a:effectLst/>
                <a:latin typeface="+mn-lt"/>
                <a:ea typeface="+mn-ea"/>
                <a:cs typeface="+mn-cs"/>
              </a:rPr>
              <a:t>Zwart</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Sabel = smart of standvastigheid</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Dia </a:t>
            </a:r>
            <a:r>
              <a:rPr lang="nl-NL" sz="1050" b="0" i="0" kern="1200" dirty="0" smtClean="0">
                <a:solidFill>
                  <a:schemeClr val="tx1"/>
                </a:solidFill>
                <a:effectLst/>
                <a:latin typeface="+mn-lt"/>
                <a:ea typeface="+mn-ea"/>
                <a:cs typeface="+mn-cs"/>
                <a:sym typeface="Wingdings" panose="05000000000000000000" pitchFamily="2" charset="2"/>
              </a:rPr>
              <a:t> Tussenstand</a:t>
            </a:r>
            <a:endParaRPr lang="nl-NL" sz="1050" b="0" i="0" kern="1200" dirty="0" smtClean="0">
              <a:solidFill>
                <a:schemeClr val="tx1"/>
              </a:solidFill>
              <a:effectLst/>
              <a:latin typeface="+mn-lt"/>
              <a:ea typeface="+mn-ea"/>
              <a:cs typeface="+mn-cs"/>
            </a:endParaRPr>
          </a:p>
          <a:p>
            <a:pPr marL="0" indent="0">
              <a:buFont typeface="Arial" panose="020B0604020202020204" pitchFamily="34" charset="0"/>
              <a:buNone/>
            </a:pPr>
            <a:endParaRPr lang="nl-NL" sz="1050" b="0" i="0" kern="1200" dirty="0" smtClean="0">
              <a:solidFill>
                <a:schemeClr val="tx1"/>
              </a:solidFill>
              <a:effectLst/>
              <a:latin typeface="+mn-lt"/>
              <a:ea typeface="+mn-ea"/>
              <a:cs typeface="+mn-cs"/>
            </a:endParaRPr>
          </a:p>
          <a:p>
            <a:pPr marL="0" indent="0">
              <a:buFont typeface="Arial" panose="020B0604020202020204" pitchFamily="34" charset="0"/>
              <a:buNone/>
            </a:pPr>
            <a:r>
              <a:rPr lang="nl-NL" sz="1050" b="0" i="0" kern="1200" dirty="0" smtClean="0">
                <a:solidFill>
                  <a:schemeClr val="tx1"/>
                </a:solidFill>
                <a:effectLst/>
                <a:latin typeface="+mn-lt"/>
                <a:ea typeface="+mn-ea"/>
                <a:cs typeface="+mn-cs"/>
              </a:rPr>
              <a:t>Paars</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Purper = koningschap en gerechtigheid</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Dia </a:t>
            </a:r>
            <a:r>
              <a:rPr lang="nl-NL" sz="1050" b="0" i="0" kern="1200" dirty="0" smtClean="0">
                <a:solidFill>
                  <a:schemeClr val="tx1"/>
                </a:solidFill>
                <a:effectLst/>
                <a:latin typeface="+mn-lt"/>
                <a:ea typeface="+mn-ea"/>
                <a:cs typeface="+mn-cs"/>
                <a:sym typeface="Wingdings" panose="05000000000000000000" pitchFamily="2" charset="2"/>
              </a:rPr>
              <a:t> opening en sluiting is</a:t>
            </a:r>
            <a:r>
              <a:rPr lang="nl-NL" sz="1050" b="0" i="0" kern="1200" baseline="0" dirty="0" smtClean="0">
                <a:solidFill>
                  <a:schemeClr val="tx1"/>
                </a:solidFill>
                <a:effectLst/>
                <a:latin typeface="+mn-lt"/>
                <a:ea typeface="+mn-ea"/>
                <a:cs typeface="+mn-cs"/>
                <a:sym typeface="Wingdings" panose="05000000000000000000" pitchFamily="2" charset="2"/>
              </a:rPr>
              <a:t> daarmee alles omvattend!</a:t>
            </a:r>
            <a:endParaRPr lang="nl-NL" sz="1050"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a:t>
            </a:fld>
            <a:endParaRPr lang="nl-NL"/>
          </a:p>
        </p:txBody>
      </p:sp>
    </p:spTree>
    <p:extLst>
      <p:ext uri="{BB962C8B-B14F-4D97-AF65-F5344CB8AC3E}">
        <p14:creationId xmlns:p14="http://schemas.microsoft.com/office/powerpoint/2010/main" val="14883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Rechtsvermoedens</a:t>
            </a:r>
          </a:p>
          <a:p>
            <a:pPr marL="171450" indent="-171450">
              <a:buFont typeface="Arial" panose="020B0604020202020204" pitchFamily="34" charset="0"/>
              <a:buChar char="•"/>
            </a:pPr>
            <a:r>
              <a:rPr lang="nl-NL" sz="1050" dirty="0" smtClean="0"/>
              <a:t>Veronderstellingen van recht</a:t>
            </a:r>
          </a:p>
          <a:p>
            <a:pPr marL="171450" indent="-171450">
              <a:buFont typeface="Arial" panose="020B0604020202020204" pitchFamily="34" charset="0"/>
              <a:buChar char="•"/>
            </a:pPr>
            <a:r>
              <a:rPr lang="nl-NL" sz="1050" dirty="0" smtClean="0"/>
              <a:t>Iets illegaals in iets wettigs veranderen</a:t>
            </a:r>
          </a:p>
          <a:p>
            <a:pPr marL="171450" indent="-171450">
              <a:buFont typeface="Arial" panose="020B0604020202020204" pitchFamily="34" charset="0"/>
              <a:buChar char="•"/>
            </a:pPr>
            <a:r>
              <a:rPr lang="nl-NL" sz="1050" dirty="0" smtClean="0"/>
              <a:t>Vermoeden </a:t>
            </a:r>
            <a:r>
              <a:rPr lang="nl-NL" sz="1050" dirty="0" smtClean="0">
                <a:sym typeface="Wingdings" panose="05000000000000000000" pitchFamily="2" charset="2"/>
              </a:rPr>
              <a:t> geen bewijs noch een vervanging voor bewijs</a:t>
            </a:r>
          </a:p>
          <a:p>
            <a:pPr marL="171450" indent="-171450">
              <a:buFont typeface="Arial" panose="020B0604020202020204" pitchFamily="34" charset="0"/>
              <a:buChar char="•"/>
            </a:pPr>
            <a:r>
              <a:rPr lang="nl-NL" sz="1050" dirty="0" smtClean="0">
                <a:sym typeface="Wingdings" panose="05000000000000000000" pitchFamily="2" charset="2"/>
              </a:rPr>
              <a:t>Zodra we de belangrijkste achtergrondgedachte hebben begrepen, ontdekken we het vermoeden en kunnen we deze als ongeldig bestempelen. Daaruit volgt een Ongeldigheidsverklaring (Abatement)</a:t>
            </a:r>
            <a:r>
              <a:rPr lang="nl-NL" sz="1050" baseline="0" dirty="0" smtClean="0">
                <a:sym typeface="Wingdings" panose="05000000000000000000" pitchFamily="2" charset="2"/>
              </a:rPr>
              <a:t>, een legitieme procedurele handeling. </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21</a:t>
            </a:fld>
            <a:endParaRPr lang="nl-NL"/>
          </a:p>
        </p:txBody>
      </p:sp>
    </p:spTree>
    <p:extLst>
      <p:ext uri="{BB962C8B-B14F-4D97-AF65-F5344CB8AC3E}">
        <p14:creationId xmlns:p14="http://schemas.microsoft.com/office/powerpoint/2010/main" val="3848562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Trust</a:t>
            </a:r>
          </a:p>
          <a:p>
            <a:pPr marL="171450" indent="-171450">
              <a:buFont typeface="Arial" panose="020B0604020202020204" pitchFamily="34" charset="0"/>
              <a:buChar char="•"/>
            </a:pPr>
            <a:r>
              <a:rPr lang="nl-NL" sz="1050" dirty="0" smtClean="0"/>
              <a:t>Een gebruiksrecht of landtitel of ander eigendom, gehouden ten-behoeve-van een ander persoon, die inherent is aan de wettelijke titel</a:t>
            </a:r>
          </a:p>
          <a:p>
            <a:pPr marL="171450" indent="-171450">
              <a:buFont typeface="Arial" panose="020B0604020202020204" pitchFamily="34" charset="0"/>
              <a:buChar char="•"/>
            </a:pPr>
            <a:r>
              <a:rPr lang="nl-NL" sz="1050" dirty="0" smtClean="0"/>
              <a:t>Kunnen in het geheim gehouden worden</a:t>
            </a:r>
          </a:p>
          <a:p>
            <a:endParaRPr lang="nl-NL" sz="1050" dirty="0" smtClean="0"/>
          </a:p>
          <a:p>
            <a:r>
              <a:rPr lang="nl-NL" sz="1050" dirty="0" smtClean="0"/>
              <a:t>Op-armlengte:</a:t>
            </a:r>
            <a:r>
              <a:rPr lang="nl-NL" sz="1050" baseline="0" dirty="0" smtClean="0"/>
              <a:t> buiten bereik van persoonlijke invloed of controle. [</a:t>
            </a:r>
            <a:r>
              <a:rPr lang="nl-NL" sz="1050" baseline="0" dirty="0" err="1" smtClean="0"/>
              <a:t>Black’s</a:t>
            </a:r>
            <a:r>
              <a:rPr lang="nl-NL" sz="1050" baseline="0" dirty="0" smtClean="0"/>
              <a:t> </a:t>
            </a:r>
            <a:r>
              <a:rPr lang="nl-NL" sz="1050" baseline="0" dirty="0" err="1" smtClean="0"/>
              <a:t>law</a:t>
            </a:r>
            <a:r>
              <a:rPr lang="nl-NL" sz="1050" baseline="0" dirty="0" smtClean="0"/>
              <a:t> 1e en 4</a:t>
            </a:r>
            <a:r>
              <a:rPr lang="nl-NL" sz="1050" baseline="30000" dirty="0" smtClean="0"/>
              <a:t>e</a:t>
            </a:r>
            <a:r>
              <a:rPr lang="nl-NL" sz="1050" baseline="0" dirty="0" smtClean="0"/>
              <a:t> editie]</a:t>
            </a:r>
          </a:p>
          <a:p>
            <a:pPr marL="171450" indent="-171450">
              <a:buFont typeface="Arial" panose="020B0604020202020204" pitchFamily="34" charset="0"/>
              <a:buChar char="•"/>
            </a:pPr>
            <a:r>
              <a:rPr lang="nl-NL" sz="1050" baseline="0" dirty="0" smtClean="0"/>
              <a:t>Partijen worden geacht op zakelijke basis zaken te doen, wanneer iemand opkomt voor de strikte letter van zijn rechten en zijn bedrijf,</a:t>
            </a:r>
          </a:p>
          <a:p>
            <a:pPr marL="628650" lvl="1" indent="-171450">
              <a:buFont typeface="Arial" panose="020B0604020202020204" pitchFamily="34" charset="0"/>
              <a:buChar char="•"/>
            </a:pPr>
            <a:r>
              <a:rPr lang="nl-NL" sz="1050" baseline="0" dirty="0" smtClean="0"/>
              <a:t>op een formele manier uitvoert, zonder te vertrouwen op de eerlijkheid en integriteit van de ander en </a:t>
            </a:r>
          </a:p>
          <a:p>
            <a:pPr marL="628650" lvl="1" indent="-171450">
              <a:buFont typeface="Arial" panose="020B0604020202020204" pitchFamily="34" charset="0"/>
              <a:buChar char="•"/>
            </a:pPr>
            <a:r>
              <a:rPr lang="nl-NL" sz="1050" baseline="0" dirty="0" smtClean="0"/>
              <a:t>zonder onder controle en overweldigende invloed van de ander te staan. </a:t>
            </a:r>
          </a:p>
          <a:p>
            <a:pPr marL="171450" indent="-171450">
              <a:buFont typeface="Arial" panose="020B0604020202020204" pitchFamily="34" charset="0"/>
              <a:buChar char="•"/>
            </a:pPr>
            <a:r>
              <a:rPr lang="nl-NL" sz="1050" baseline="0" dirty="0" smtClean="0"/>
              <a:t>Als iemand zich </a:t>
            </a:r>
            <a:r>
              <a:rPr lang="nl-NL" sz="1050" u="sng" baseline="0" dirty="0" smtClean="0"/>
              <a:t>op-armlengte </a:t>
            </a:r>
            <a:r>
              <a:rPr lang="nl-NL" sz="1050" baseline="0" dirty="0" smtClean="0"/>
              <a:t>bevindt, kun je zien dat deze niet bekend is en geen begunstigde kan zijn … een zakelijke transactie </a:t>
            </a:r>
            <a:r>
              <a:rPr lang="nl-NL" sz="1050" u="sng" baseline="0" dirty="0" smtClean="0"/>
              <a:t>op-armlengte </a:t>
            </a:r>
            <a:r>
              <a:rPr lang="nl-NL" sz="1050" baseline="0" dirty="0" smtClean="0"/>
              <a:t>getuigt niet van fiduciaire verplichtingen tussen de partijen [</a:t>
            </a:r>
            <a:r>
              <a:rPr lang="nl-NL" sz="1050" baseline="0" dirty="0" err="1" smtClean="0"/>
              <a:t>Black’s</a:t>
            </a:r>
            <a:r>
              <a:rPr lang="nl-NL" sz="1050" baseline="0" dirty="0" smtClean="0"/>
              <a:t> </a:t>
            </a:r>
            <a:r>
              <a:rPr lang="nl-NL" sz="1050" baseline="0" dirty="0" err="1" smtClean="0"/>
              <a:t>law</a:t>
            </a:r>
            <a:r>
              <a:rPr lang="nl-NL" sz="1050" baseline="0" dirty="0" smtClean="0"/>
              <a:t> 7</a:t>
            </a:r>
            <a:r>
              <a:rPr lang="nl-NL" sz="1050" baseline="30000" dirty="0" smtClean="0"/>
              <a:t>e</a:t>
            </a:r>
            <a:r>
              <a:rPr lang="nl-NL" sz="1050" baseline="0" dirty="0" smtClean="0"/>
              <a:t> editie]</a:t>
            </a:r>
          </a:p>
          <a:p>
            <a:pPr marL="171450" indent="-171450">
              <a:buFont typeface="Arial" panose="020B0604020202020204" pitchFamily="34" charset="0"/>
              <a:buChar char="•"/>
            </a:pPr>
            <a:r>
              <a:rPr lang="nl-NL" sz="1050" baseline="0" dirty="0" smtClean="0"/>
              <a:t>Fiduciaire plicht: een plicht om te handelen ten-behoeve-van iemands zijn voordeel. </a:t>
            </a:r>
            <a:endParaRPr lang="nl-NL" sz="1050" dirty="0" smtClean="0"/>
          </a:p>
          <a:p>
            <a:pPr marL="0" indent="0">
              <a:buFont typeface="Arial" panose="020B0604020202020204" pitchFamily="34" charset="0"/>
              <a:buNone/>
            </a:pPr>
            <a:endParaRPr lang="nl-NL" sz="1050" dirty="0" smtClean="0"/>
          </a:p>
          <a:p>
            <a:pPr marL="0" indent="0">
              <a:buFont typeface="Arial" panose="020B0604020202020204" pitchFamily="34" charset="0"/>
              <a:buNone/>
            </a:pPr>
            <a:r>
              <a:rPr lang="nl-NL" sz="1050" dirty="0" smtClean="0"/>
              <a:t>Wettelijke titel</a:t>
            </a:r>
          </a:p>
          <a:p>
            <a:pPr marL="171450" indent="-171450">
              <a:buFont typeface="Arial" panose="020B0604020202020204" pitchFamily="34" charset="0"/>
              <a:buChar char="•"/>
            </a:pPr>
            <a:r>
              <a:rPr lang="nl-NL" sz="1050" dirty="0" smtClean="0"/>
              <a:t>De trustee beheert deze; bijv. handtekening van de gemeenteambtenaar op jouw geboorteakte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Als je geen wettelijke titel hebt, kan een rechtbank niets beslissen en vastleggen.</a:t>
            </a:r>
          </a:p>
          <a:p>
            <a:pPr marL="0" indent="0">
              <a:buFont typeface="Arial" panose="020B0604020202020204" pitchFamily="34" charset="0"/>
              <a:buNone/>
            </a:pPr>
            <a:endParaRPr lang="nl-NL" sz="1050" dirty="0" smtClean="0"/>
          </a:p>
          <a:p>
            <a:pPr marL="0" indent="0">
              <a:buFont typeface="Arial" panose="020B0604020202020204" pitchFamily="34" charset="0"/>
              <a:buNone/>
            </a:pPr>
            <a:r>
              <a:rPr lang="nl-NL" sz="1050" dirty="0" smtClean="0"/>
              <a:t>Handelsaanbod:</a:t>
            </a:r>
            <a:r>
              <a:rPr lang="nl-NL" sz="1050" baseline="0" dirty="0" smtClean="0"/>
              <a:t> brieven van autoriteiten</a:t>
            </a:r>
            <a:endParaRPr lang="nl-NL" sz="105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Alle rechten voorbehouden:</a:t>
            </a:r>
            <a:r>
              <a:rPr lang="nl-NL" sz="1050" baseline="0" dirty="0" smtClean="0"/>
              <a:t> UCC</a:t>
            </a:r>
            <a:r>
              <a:rPr lang="nl-NL" sz="1050" dirty="0" smtClean="0"/>
              <a:t> 1-103 &amp; 1-308. Verder verwijs ik u naar mijn Algemene-Voorwaarden.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Onmiddellijk afwijzen wanneer je deze niet wilt.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Rechtsvermoeden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Is een vermoeden dat het bestaan van vermeende feit afdwingt, zodra het basisfeit is bewezen en er geen bewijs van het tegendeel is geleverd. Het rechtsvermoeden is onweerlegbaar door voldoende bewijs.</a:t>
            </a:r>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22</a:t>
            </a:fld>
            <a:endParaRPr lang="nl-NL"/>
          </a:p>
        </p:txBody>
      </p:sp>
    </p:spTree>
    <p:extLst>
      <p:ext uri="{BB962C8B-B14F-4D97-AF65-F5344CB8AC3E}">
        <p14:creationId xmlns:p14="http://schemas.microsoft.com/office/powerpoint/2010/main" val="48179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50" dirty="0" smtClean="0"/>
              <a:t>Het gaat de overheid daarbij niet zozeer om onze veiligheid, maar uitsluitend om ons geld.</a:t>
            </a:r>
          </a:p>
          <a:p>
            <a:pPr marL="171450" indent="-171450">
              <a:buFont typeface="Arial" panose="020B0604020202020204" pitchFamily="34" charset="0"/>
              <a:buChar char="•"/>
            </a:pPr>
            <a:r>
              <a:rPr lang="nl-NL" sz="1050" dirty="0" smtClean="0"/>
              <a:t>De agent wil zijn job met overtuiging kunnen uitvoeren.</a:t>
            </a:r>
          </a:p>
          <a:p>
            <a:pPr marL="171450" indent="-171450">
              <a:buFont typeface="Arial" panose="020B0604020202020204" pitchFamily="34" charset="0"/>
              <a:buChar char="•"/>
            </a:pPr>
            <a:r>
              <a:rPr lang="nl-NL" sz="1050" dirty="0" smtClean="0"/>
              <a:t>In werkelijkheid is dit een test of wij mee werken aan het systeem in handel en zaken.</a:t>
            </a:r>
          </a:p>
          <a:p>
            <a:pPr marL="171450" indent="-171450">
              <a:buFont typeface="Arial" panose="020B0604020202020204" pitchFamily="34" charset="0"/>
              <a:buChar char="•"/>
            </a:pPr>
            <a:r>
              <a:rPr lang="nl-NL" sz="1050" dirty="0" smtClean="0"/>
              <a:t>Herkenning door onze licenties</a:t>
            </a:r>
            <a:r>
              <a:rPr lang="nl-NL" sz="1050" baseline="0" dirty="0" smtClean="0"/>
              <a:t> (rijbewijs) en aan onze systeemnaam.</a:t>
            </a:r>
          </a:p>
          <a:p>
            <a:pPr marL="171450" indent="-171450">
              <a:buFont typeface="Arial" panose="020B0604020202020204" pitchFamily="34" charset="0"/>
              <a:buChar char="•"/>
            </a:pPr>
            <a:r>
              <a:rPr lang="nl-NL" sz="1050" baseline="0" dirty="0" smtClean="0"/>
              <a:t>Bij vaststelling mag hij ons uitbuiten.</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23</a:t>
            </a:fld>
            <a:endParaRPr lang="nl-NL"/>
          </a:p>
        </p:txBody>
      </p:sp>
    </p:spTree>
    <p:extLst>
      <p:ext uri="{BB962C8B-B14F-4D97-AF65-F5344CB8AC3E}">
        <p14:creationId xmlns:p14="http://schemas.microsoft.com/office/powerpoint/2010/main" val="3027063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Wie is eigenluck de eigenaar van ons adres?</a:t>
            </a:r>
          </a:p>
          <a:p>
            <a:pPr marL="171450" indent="-171450">
              <a:buFont typeface="Arial" panose="020B0604020202020204" pitchFamily="34" charset="0"/>
              <a:buChar char="•"/>
            </a:pPr>
            <a:r>
              <a:rPr lang="nl-NL" sz="1050" dirty="0" smtClean="0"/>
              <a:t>Dat behoort de staat toe. </a:t>
            </a:r>
          </a:p>
          <a:p>
            <a:pPr marL="171450" indent="-171450">
              <a:buFont typeface="Arial" panose="020B0604020202020204" pitchFamily="34" charset="0"/>
              <a:buChar char="•"/>
            </a:pPr>
            <a:r>
              <a:rPr lang="nl-NL" sz="1050" dirty="0" smtClean="0"/>
              <a:t>Adres</a:t>
            </a:r>
            <a:r>
              <a:rPr lang="nl-NL" sz="1050" baseline="0" dirty="0" smtClean="0"/>
              <a:t> en postcode worden onder licentie gebruikt </a:t>
            </a:r>
            <a:r>
              <a:rPr lang="nl-NL" sz="1050" baseline="0" dirty="0" smtClean="0">
                <a:sym typeface="Wingdings" panose="05000000000000000000" pitchFamily="2" charset="2"/>
              </a:rPr>
              <a:t> gebruik van een rechtsprivilege = onderwerping aan de regels van de staat. </a:t>
            </a:r>
          </a:p>
          <a:p>
            <a:pPr marL="0" indent="0">
              <a:buFont typeface="Arial" panose="020B0604020202020204" pitchFamily="34" charset="0"/>
              <a:buNone/>
            </a:pPr>
            <a:endParaRPr lang="nl-NL" sz="1050" dirty="0" smtClean="0"/>
          </a:p>
          <a:p>
            <a:r>
              <a:rPr lang="nl-NL" sz="1050" dirty="0" smtClean="0"/>
              <a:t>Woonplaats (domicilie)</a:t>
            </a:r>
          </a:p>
          <a:p>
            <a:pPr marL="171450" indent="-171450">
              <a:buFont typeface="Arial" panose="020B0604020202020204" pitchFamily="34" charset="0"/>
              <a:buChar char="•"/>
            </a:pPr>
            <a:r>
              <a:rPr lang="nl-NL" sz="1050" dirty="0" smtClean="0"/>
              <a:t>De plaats waarnaar iemand van plan is terug te keren, zelfs als hij momenteel ergens anders woont [</a:t>
            </a:r>
            <a:r>
              <a:rPr lang="nl-NL" sz="1050" dirty="0" err="1" smtClean="0"/>
              <a:t>Black’s</a:t>
            </a:r>
            <a:r>
              <a:rPr lang="nl-NL" sz="1050" dirty="0" smtClean="0"/>
              <a:t> </a:t>
            </a:r>
            <a:r>
              <a:rPr lang="nl-NL" sz="1050" dirty="0" err="1" smtClean="0"/>
              <a:t>Law</a:t>
            </a:r>
            <a:r>
              <a:rPr lang="nl-NL" sz="1050" dirty="0" smtClean="0"/>
              <a:t>, 6</a:t>
            </a:r>
            <a:r>
              <a:rPr lang="nl-NL" sz="1050" baseline="30000" dirty="0" smtClean="0"/>
              <a:t>e</a:t>
            </a:r>
            <a:r>
              <a:rPr lang="nl-NL" sz="1050" dirty="0" smtClean="0"/>
              <a:t> editie]</a:t>
            </a:r>
          </a:p>
          <a:p>
            <a:pPr marL="171450" indent="-171450">
              <a:buFont typeface="Arial" panose="020B0604020202020204" pitchFamily="34" charset="0"/>
              <a:buChar char="•"/>
            </a:pPr>
            <a:r>
              <a:rPr lang="nl-NL" sz="1050" dirty="0" smtClean="0"/>
              <a:t>Adres;</a:t>
            </a:r>
            <a:r>
              <a:rPr lang="nl-NL" sz="1050" baseline="0" dirty="0" smtClean="0"/>
              <a:t> </a:t>
            </a:r>
            <a:r>
              <a:rPr lang="nl-NL" sz="1050" dirty="0" smtClean="0"/>
              <a:t>Alle informatie waarmee een persoon kan worden bereikt [</a:t>
            </a:r>
            <a:r>
              <a:rPr lang="nl-NL" sz="1050" dirty="0" err="1" smtClean="0"/>
              <a:t>Rechtslexikon</a:t>
            </a:r>
            <a:r>
              <a:rPr lang="nl-NL" sz="1050" dirty="0" smtClean="0"/>
              <a:t> </a:t>
            </a:r>
            <a:r>
              <a:rPr lang="nl-NL" sz="1050" dirty="0" err="1" smtClean="0"/>
              <a:t>Köbler</a:t>
            </a:r>
            <a:r>
              <a:rPr lang="nl-NL" sz="1050" dirty="0" smtClean="0"/>
              <a:t>, pag. 8]</a:t>
            </a:r>
          </a:p>
          <a:p>
            <a:pPr marL="171450" indent="-171450">
              <a:buFont typeface="Arial" panose="020B0604020202020204" pitchFamily="34" charset="0"/>
              <a:buChar char="•"/>
            </a:pPr>
            <a:r>
              <a:rPr lang="nl-NL" sz="1050" dirty="0" smtClean="0"/>
              <a:t>Welke stroman van de tweeling wordt gebruikt?</a:t>
            </a:r>
          </a:p>
          <a:p>
            <a:pPr marL="628650" lvl="1" indent="-171450">
              <a:buFont typeface="Arial" panose="020B0604020202020204" pitchFamily="34" charset="0"/>
              <a:buChar char="•"/>
            </a:pPr>
            <a:r>
              <a:rPr lang="nl-NL" sz="1050" dirty="0" smtClean="0"/>
              <a:t>Private </a:t>
            </a:r>
            <a:r>
              <a:rPr lang="nl-NL" sz="1050" dirty="0" smtClean="0">
                <a:sym typeface="Wingdings" panose="05000000000000000000" pitchFamily="2" charset="2"/>
              </a:rPr>
              <a:t> zou zijn geografische verblijfplaats daar hebben,</a:t>
            </a:r>
            <a:r>
              <a:rPr lang="nl-NL" sz="1050" baseline="0" dirty="0" smtClean="0">
                <a:sym typeface="Wingdings" panose="05000000000000000000" pitchFamily="2" charset="2"/>
              </a:rPr>
              <a:t> waar hij naar huidig voornemen een permanente huisvesting realiseert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sym typeface="Wingdings" panose="05000000000000000000" pitchFamily="2" charset="2"/>
              </a:rPr>
              <a:t>Publieke  dan betekent dit; hij valt onder dit rechtsgebied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sym typeface="Wingdings" panose="05000000000000000000" pitchFamily="2" charset="2"/>
              </a:rPr>
              <a:t>Adres: 	</a:t>
            </a:r>
            <a:r>
              <a:rPr lang="nl-NL" sz="1050" baseline="30000" dirty="0" smtClean="0">
                <a:sym typeface="Wingdings" panose="05000000000000000000" pitchFamily="2" charset="2"/>
              </a:rPr>
              <a:t>MP </a:t>
            </a:r>
            <a:r>
              <a:rPr lang="nl-NL" sz="1050" baseline="0" dirty="0" smtClean="0">
                <a:sym typeface="Wingdings" panose="05000000000000000000" pitchFamily="2" charset="2"/>
              </a:rPr>
              <a:t>René: Niemeijer ©	MP= </a:t>
            </a:r>
            <a:r>
              <a:rPr lang="nl-NL" sz="1050" baseline="0" dirty="0" err="1" smtClean="0">
                <a:sym typeface="Wingdings" panose="05000000000000000000" pitchFamily="2" charset="2"/>
              </a:rPr>
              <a:t>manu</a:t>
            </a:r>
            <a:r>
              <a:rPr lang="nl-NL" sz="1050" baseline="0" dirty="0" smtClean="0">
                <a:sym typeface="Wingdings" panose="05000000000000000000" pitchFamily="2" charset="2"/>
              </a:rPr>
              <a:t> </a:t>
            </a:r>
            <a:r>
              <a:rPr lang="nl-NL" sz="1050" baseline="0" dirty="0" err="1" smtClean="0">
                <a:sym typeface="Wingdings" panose="05000000000000000000" pitchFamily="2" charset="2"/>
              </a:rPr>
              <a:t>propia</a:t>
            </a:r>
            <a:r>
              <a:rPr lang="nl-NL" sz="1050" baseline="0" dirty="0" smtClean="0">
                <a:sym typeface="Wingdings" panose="05000000000000000000" pitchFamily="2" charset="2"/>
              </a:rPr>
              <a:t> (Lat.) = met eigen hand geschreven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baseline="0" dirty="0" smtClean="0">
                <a:sym typeface="Wingdings" panose="05000000000000000000" pitchFamily="2" charset="2"/>
              </a:rPr>
              <a:t>	‘Acacialaan 56’		© copy-right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baseline="0" dirty="0" smtClean="0">
                <a:sym typeface="Wingdings" panose="05000000000000000000" pitchFamily="2" charset="2"/>
              </a:rPr>
              <a:t>	c/o [9301MT] ‘Roden’	zie pag. 91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baseline="0" dirty="0" smtClean="0">
                <a:sym typeface="Wingdings" panose="05000000000000000000" pitchFamily="2" charset="2"/>
              </a:rPr>
              <a:t>Inwoner / burger [</a:t>
            </a:r>
            <a:r>
              <a:rPr lang="nl-NL" sz="1050" baseline="0" dirty="0" err="1" smtClean="0">
                <a:sym typeface="Wingdings" panose="05000000000000000000" pitchFamily="2" charset="2"/>
              </a:rPr>
              <a:t>Black’s</a:t>
            </a:r>
            <a:r>
              <a:rPr lang="nl-NL" sz="1050" baseline="0" dirty="0" smtClean="0">
                <a:sym typeface="Wingdings" panose="05000000000000000000" pitchFamily="2" charset="2"/>
              </a:rPr>
              <a:t> </a:t>
            </a:r>
            <a:r>
              <a:rPr lang="nl-NL" sz="1050" baseline="0" dirty="0" err="1" smtClean="0">
                <a:sym typeface="Wingdings" panose="05000000000000000000" pitchFamily="2" charset="2"/>
              </a:rPr>
              <a:t>Law</a:t>
            </a:r>
            <a:r>
              <a:rPr lang="nl-NL" sz="1050" baseline="0" dirty="0" smtClean="0">
                <a:sym typeface="Wingdings" panose="05000000000000000000" pitchFamily="2" charset="2"/>
              </a:rPr>
              <a:t> 2</a:t>
            </a:r>
            <a:r>
              <a:rPr lang="nl-NL" sz="1050" baseline="30000" dirty="0" smtClean="0">
                <a:sym typeface="Wingdings" panose="05000000000000000000" pitchFamily="2" charset="2"/>
              </a:rPr>
              <a:t>e</a:t>
            </a:r>
            <a:r>
              <a:rPr lang="nl-NL" sz="1050" baseline="0" dirty="0" smtClean="0">
                <a:sym typeface="Wingdings" panose="05000000000000000000" pitchFamily="2" charset="2"/>
              </a:rPr>
              <a:t> editie]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sym typeface="Wingdings" panose="05000000000000000000" pitchFamily="2" charset="2"/>
              </a:rPr>
              <a:t>Iemand die momenteel en permanent op een bepaalde plaats woont en zijn woning hier heeft.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sym typeface="Wingdings" panose="05000000000000000000" pitchFamily="2" charset="2"/>
              </a:rPr>
              <a:t>De woorden inwoner (</a:t>
            </a:r>
            <a:r>
              <a:rPr lang="nl-NL" sz="1050" baseline="0" dirty="0" err="1" smtClean="0">
                <a:sym typeface="Wingdings" panose="05000000000000000000" pitchFamily="2" charset="2"/>
              </a:rPr>
              <a:t>inhabitant</a:t>
            </a:r>
            <a:r>
              <a:rPr lang="nl-NL" sz="1050" baseline="0" dirty="0" smtClean="0">
                <a:sym typeface="Wingdings" panose="05000000000000000000" pitchFamily="2" charset="2"/>
              </a:rPr>
              <a:t>), burger (</a:t>
            </a:r>
            <a:r>
              <a:rPr lang="nl-NL" sz="1050" baseline="0" dirty="0" err="1" smtClean="0">
                <a:sym typeface="Wingdings" panose="05000000000000000000" pitchFamily="2" charset="2"/>
              </a:rPr>
              <a:t>citizen</a:t>
            </a:r>
            <a:r>
              <a:rPr lang="nl-NL" sz="1050" baseline="0" dirty="0" smtClean="0">
                <a:sym typeface="Wingdings" panose="05000000000000000000" pitchFamily="2" charset="2"/>
              </a:rPr>
              <a:t>), bewoner en werknemer (employee) gebruikt in verschillende grondwetten om de hoedanigheid van kiezers te definiëren, houden in wezen hetzelfde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sym typeface="Wingdings" panose="05000000000000000000" pitchFamily="2" charset="2"/>
              </a:rPr>
              <a:t>Iemand is een inwoner, bewoner of burger van de plaats waar hij zijn woonplaats of thuis heeft.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Afscheiding van Nederland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Volledige juridische, politieke en commerciële exit ui Nederland en US Inc.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Bevestiging van de geboorteplaats, indien gewenst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Geen opgave van nationaliteit, indien gewenst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Een soeverein mens te worden, i.p.v. een wettelijke persoon in het rechtsgebied te blijven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Een niet-belastingbetaler te worden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Een niet de-</a:t>
            </a:r>
            <a:r>
              <a:rPr lang="nl-NL" sz="1050" dirty="0" err="1" smtClean="0"/>
              <a:t>jure</a:t>
            </a:r>
            <a:r>
              <a:rPr lang="nl-NL" sz="1050" dirty="0" smtClean="0"/>
              <a:t>, maar wel de-facto staatloze persoon en daarmee mens te worden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Een persoon te worden die vrij is van sociale zekerheid, maar een allround ‘verzekerde’ mens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Een buitenlandse en soevereine jurisdictie te zijn, op gelijke voet met de huidige ‘staat’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Hoe?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Volledig administratief verslag, dat onze standing en intenties jegens de overheid documenteert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Kieperen hun onrechtmatige veronderstellingen overboord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Ontdoen ons van hun privileges en verklaren dat we vrije soevereinen zijn die door een regering horen te worden bijgestaan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Met een </a:t>
            </a:r>
            <a:r>
              <a:rPr lang="nl-NL" sz="1050" dirty="0" err="1" smtClean="0"/>
              <a:t>ordeluck</a:t>
            </a:r>
            <a:r>
              <a:rPr lang="nl-NL" sz="1050" baseline="0" dirty="0" smtClean="0"/>
              <a:t> en volledig administratief archief hebben we goede bewijzen in de recht-bank (gaan we niet naartoe)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We gebruiken geen overheidsformulieren omdat 1) een geen bestaat voor dit doel en 2) dit ons onvrijwillig zou terugbrengen in hun commerciële contracten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HOOFDLETTERS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err="1" smtClean="0"/>
              <a:t>john</a:t>
            </a:r>
            <a:r>
              <a:rPr lang="nl-NL" sz="1050" dirty="0" smtClean="0"/>
              <a:t> doe	mens met alle rechten van de Schepper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err="1" smtClean="0"/>
              <a:t>john</a:t>
            </a:r>
            <a:r>
              <a:rPr lang="nl-NL" sz="1050" dirty="0" smtClean="0"/>
              <a:t> Doe	natuurlijke persoon met alle rechten van de Magna Charta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John DOE	kunstmatige persoon:</a:t>
            </a:r>
            <a:r>
              <a:rPr lang="nl-NL" sz="1050" baseline="0" dirty="0" smtClean="0"/>
              <a:t> heeft nog steeds verschillende rechten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JOHN DOE	bedrijfspersoon met de rechten zoals bepaald door het maritiem recht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DOE, JOHN	oorlogsnaam: geen rechten en volledig slaaf van de admiraal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baseline="0" dirty="0" smtClean="0"/>
              <a:t>Brievenbus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Elke brievenbus in de huisdeur impliceert een privilege vanuit een trustrelatie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Effectieve remedie </a:t>
            </a:r>
            <a:r>
              <a:rPr lang="nl-NL" sz="1050" dirty="0" smtClean="0">
                <a:sym typeface="Wingdings" panose="05000000000000000000" pitchFamily="2" charset="2"/>
              </a:rPr>
              <a:t> postbus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sym typeface="Wingdings" panose="05000000000000000000" pitchFamily="2" charset="2"/>
              </a:rPr>
              <a:t>Handtekening /autograph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sym typeface="Wingdings" panose="05000000000000000000" pitchFamily="2" charset="2"/>
              </a:rPr>
              <a:t>Levende</a:t>
            </a:r>
            <a:r>
              <a:rPr lang="nl-NL" sz="1050" baseline="0" dirty="0" smtClean="0">
                <a:sym typeface="Wingdings" panose="05000000000000000000" pitchFamily="2" charset="2"/>
              </a:rPr>
              <a:t> mensen verzegelen documenten met een autograph; bedrijven en personen gebruiken handtekeningen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u="sng" baseline="0" dirty="0" smtClean="0">
                <a:sym typeface="Wingdings" panose="05000000000000000000" pitchFamily="2" charset="2"/>
              </a:rPr>
              <a:t>Autograph</a:t>
            </a:r>
            <a:r>
              <a:rPr lang="nl-NL" sz="1050" u="none" baseline="0" dirty="0" smtClean="0">
                <a:sym typeface="Wingdings" panose="05000000000000000000" pitchFamily="2" charset="2"/>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u="none" baseline="0" dirty="0" smtClean="0">
                <a:sym typeface="Wingdings" panose="05000000000000000000" pitchFamily="2" charset="2"/>
              </a:rPr>
              <a:t>in </a:t>
            </a:r>
            <a:r>
              <a:rPr lang="nl-NL" sz="1050" b="1" u="none" baseline="0" dirty="0" smtClean="0">
                <a:sym typeface="Wingdings" panose="05000000000000000000" pitchFamily="2" charset="2"/>
              </a:rPr>
              <a:t>rode</a:t>
            </a:r>
            <a:r>
              <a:rPr lang="nl-NL" sz="1050" b="0" u="none" baseline="0" dirty="0" smtClean="0">
                <a:sym typeface="Wingdings" panose="05000000000000000000" pitchFamily="2" charset="2"/>
              </a:rPr>
              <a:t> inkt met voornaam en achternaam (rood is van bloed en betekent wet van het land/ </a:t>
            </a:r>
            <a:r>
              <a:rPr lang="nl-NL" sz="1050" b="1" u="none" baseline="0" dirty="0" smtClean="0">
                <a:sym typeface="Wingdings" panose="05000000000000000000" pitchFamily="2" charset="2"/>
              </a:rPr>
              <a:t>blauw</a:t>
            </a:r>
            <a:r>
              <a:rPr lang="nl-NL" sz="1050" b="0" u="none" baseline="0" dirty="0" smtClean="0">
                <a:sym typeface="Wingdings" panose="05000000000000000000" pitchFamily="2" charset="2"/>
              </a:rPr>
              <a:t> is maritiem recht/UCC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u="none" baseline="0" dirty="0" smtClean="0">
                <a:sym typeface="Wingdings" panose="05000000000000000000" pitchFamily="2" charset="2"/>
              </a:rPr>
              <a:t>Document verzegelen met een </a:t>
            </a:r>
            <a:r>
              <a:rPr lang="nl-NL" sz="1050" b="1" u="none" baseline="0" dirty="0" smtClean="0">
                <a:sym typeface="Wingdings" panose="05000000000000000000" pitchFamily="2" charset="2"/>
              </a:rPr>
              <a:t>duim</a:t>
            </a:r>
            <a:r>
              <a:rPr lang="nl-NL" sz="1050" b="0" u="none" baseline="0" dirty="0" smtClean="0">
                <a:sym typeface="Wingdings" panose="05000000000000000000" pitchFamily="2" charset="2"/>
              </a:rPr>
              <a:t>-afdruk in </a:t>
            </a:r>
            <a:r>
              <a:rPr lang="nl-NL" sz="1050" b="1" u="none" baseline="0" dirty="0" smtClean="0">
                <a:sym typeface="Wingdings" panose="05000000000000000000" pitchFamily="2" charset="2"/>
              </a:rPr>
              <a:t>rode</a:t>
            </a:r>
            <a:r>
              <a:rPr lang="nl-NL" sz="1050" b="0" u="none" baseline="0" dirty="0" smtClean="0">
                <a:sym typeface="Wingdings" panose="05000000000000000000" pitchFamily="2" charset="2"/>
              </a:rPr>
              <a:t> inkt in de rechterbenedenhoek van het document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u="none" baseline="0" dirty="0" smtClean="0">
                <a:sym typeface="Wingdings" panose="05000000000000000000" pitchFamily="2" charset="2"/>
              </a:rPr>
              <a:t>Voltooien met een </a:t>
            </a:r>
            <a:r>
              <a:rPr lang="nl-NL" sz="1050" b="1" u="none" baseline="0" dirty="0" smtClean="0">
                <a:sym typeface="Wingdings" panose="05000000000000000000" pitchFamily="2" charset="2"/>
              </a:rPr>
              <a:t>gekleurd</a:t>
            </a:r>
            <a:r>
              <a:rPr lang="nl-NL" sz="1050" b="0" u="none" baseline="0" dirty="0" smtClean="0">
                <a:sym typeface="Wingdings" panose="05000000000000000000" pitchFamily="2" charset="2"/>
              </a:rPr>
              <a:t> exemplaar van het familiewapen ter grootte van een postzegel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u="sng" baseline="0" dirty="0" smtClean="0">
                <a:sym typeface="Wingdings" panose="05000000000000000000" pitchFamily="2" charset="2"/>
              </a:rPr>
              <a:t>Handtekening;</a:t>
            </a:r>
            <a:endParaRPr lang="nl-NL" sz="1050" b="0" u="none" baseline="0" dirty="0" smtClean="0">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u="none" baseline="0" dirty="0" smtClean="0">
                <a:sym typeface="Wingdings" panose="05000000000000000000" pitchFamily="2" charset="2"/>
              </a:rPr>
              <a:t>Hiermee creëren we krediet volgens UCC 1-201(24) en 3-104</a:t>
            </a:r>
            <a:endParaRPr lang="nl-NL" sz="1050" u="sng"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24</a:t>
            </a:fld>
            <a:endParaRPr lang="nl-NL"/>
          </a:p>
        </p:txBody>
      </p:sp>
    </p:spTree>
    <p:extLst>
      <p:ext uri="{BB962C8B-B14F-4D97-AF65-F5344CB8AC3E}">
        <p14:creationId xmlns:p14="http://schemas.microsoft.com/office/powerpoint/2010/main" val="424709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Assimilatie</a:t>
            </a:r>
          </a:p>
          <a:p>
            <a:pPr marL="171450" indent="-171450">
              <a:buFont typeface="Arial" panose="020B0604020202020204" pitchFamily="34" charset="0"/>
              <a:buChar char="•"/>
            </a:pPr>
            <a:r>
              <a:rPr lang="nl-NL" sz="1050" dirty="0" smtClean="0"/>
              <a:t>Gelijkschakeling door de overheid</a:t>
            </a:r>
          </a:p>
          <a:p>
            <a:pPr marL="685800" lvl="1" indent="-228600">
              <a:buFont typeface="+mj-lt"/>
              <a:buAutoNum type="arabicPeriod"/>
            </a:pPr>
            <a:r>
              <a:rPr lang="nl-NL" sz="1050" dirty="0" smtClean="0"/>
              <a:t>Private mensen worden tot een subject van een rechtsgebied gemaakt en deze verder te vervormen tot een publiek persoon</a:t>
            </a:r>
          </a:p>
          <a:p>
            <a:pPr marL="685800" lvl="1" indent="-228600">
              <a:buFont typeface="+mj-lt"/>
              <a:buAutoNum type="arabicPeriod"/>
            </a:pPr>
            <a:r>
              <a:rPr lang="nl-NL" sz="1050" dirty="0" smtClean="0"/>
              <a:t>De woonplaats te veranderen van geografisch naar zakelijk</a:t>
            </a:r>
          </a:p>
          <a:p>
            <a:pPr marL="685800" lvl="1" indent="-228600">
              <a:buFont typeface="+mj-lt"/>
              <a:buAutoNum type="arabicPeriod"/>
            </a:pPr>
            <a:r>
              <a:rPr lang="nl-NL" sz="1050" dirty="0" smtClean="0"/>
              <a:t>Door in ‘publiekrechtelijke overeenkomsten’ vrijwillige contracten te vermoeden.</a:t>
            </a:r>
          </a:p>
          <a:p>
            <a:pPr marL="685800" lvl="1" indent="-228600">
              <a:buFont typeface="+mj-lt"/>
              <a:buAutoNum type="arabicPeriod"/>
            </a:pPr>
            <a:endParaRPr lang="nl-NL" sz="1050" dirty="0" smtClean="0"/>
          </a:p>
          <a:p>
            <a:pPr marL="0" lvl="0" indent="0">
              <a:buFont typeface="+mj-lt"/>
              <a:buNone/>
            </a:pPr>
            <a:r>
              <a:rPr lang="nl-NL" sz="1050" dirty="0" smtClean="0"/>
              <a:t>Aansprakelijk</a:t>
            </a:r>
          </a:p>
          <a:p>
            <a:pPr marL="171450" lvl="0" indent="-171450">
              <a:buFont typeface="Arial" panose="020B0604020202020204" pitchFamily="34" charset="0"/>
              <a:buChar char="•"/>
            </a:pPr>
            <a:r>
              <a:rPr lang="nl-NL" sz="1050" dirty="0" smtClean="0"/>
              <a:t>Een belastingbetaler is iemand die onderworpen</a:t>
            </a:r>
            <a:r>
              <a:rPr lang="nl-NL" sz="1050" baseline="0" dirty="0" smtClean="0"/>
              <a:t> is aan en aansprakelijk is voor de belastingwetgeving (bijv. Wet IB 2001, art. 2.1 Belastingplichtigen)</a:t>
            </a:r>
          </a:p>
          <a:p>
            <a:pPr marL="171450" lvl="0" indent="-171450">
              <a:buFont typeface="Arial" panose="020B0604020202020204" pitchFamily="34" charset="0"/>
              <a:buChar char="•"/>
            </a:pPr>
            <a:r>
              <a:rPr lang="nl-NL" sz="1050" baseline="0" dirty="0" smtClean="0"/>
              <a:t>Aansprakelijk is de doorslaggevende term die een wettelijke verplichting om belasting te betalen vaststelt.</a:t>
            </a:r>
            <a:endParaRPr lang="nl-NL" sz="1050" dirty="0" smtClean="0"/>
          </a:p>
          <a:p>
            <a:pPr marL="628650" lvl="1" indent="-171450">
              <a:buFont typeface="Arial" panose="020B0604020202020204" pitchFamily="34" charset="0"/>
              <a:buChar char="•"/>
            </a:pPr>
            <a:r>
              <a:rPr lang="nl-NL" sz="1050" dirty="0" smtClean="0"/>
              <a:t>Aansprakelijk: als je verantwoordelijk bent (voor iets) en daar de gevolgen van moet ondervinden</a:t>
            </a:r>
          </a:p>
          <a:p>
            <a:pPr marL="628650" lvl="1" indent="-171450">
              <a:buFont typeface="Arial" panose="020B0604020202020204" pitchFamily="34" charset="0"/>
              <a:buChar char="•"/>
            </a:pPr>
            <a:r>
              <a:rPr lang="nl-NL" sz="1050" dirty="0" smtClean="0"/>
              <a:t>Verantwoordelijk: met de verplichting iets te verantwoorden</a:t>
            </a:r>
          </a:p>
          <a:p>
            <a:pPr marL="628650" lvl="1" indent="-171450">
              <a:buFont typeface="Arial" panose="020B0604020202020204" pitchFamily="34" charset="0"/>
              <a:buChar char="•"/>
            </a:pPr>
            <a:r>
              <a:rPr lang="nl-NL" sz="1050" dirty="0" smtClean="0"/>
              <a:t>Verplichting: iets dat moet; dwang</a:t>
            </a:r>
          </a:p>
          <a:p>
            <a:pPr marL="628650" lvl="1" indent="-171450">
              <a:buFont typeface="Arial" panose="020B0604020202020204" pitchFamily="34" charset="0"/>
              <a:buChar char="•"/>
            </a:pPr>
            <a:r>
              <a:rPr lang="nl-NL" sz="1050" dirty="0" smtClean="0"/>
              <a:t>Verantwoorden: laten zien dat het juist is</a:t>
            </a:r>
          </a:p>
          <a:p>
            <a:pPr marL="628650" lvl="1" indent="-171450">
              <a:buFont typeface="Arial" panose="020B0604020202020204" pitchFamily="34" charset="0"/>
              <a:buChar char="•"/>
            </a:pPr>
            <a:r>
              <a:rPr lang="nl-NL" sz="1050" dirty="0" smtClean="0"/>
              <a:t>Belasten: aanslaan; accijns heffen; met een verplichting bezwaren; opdragen</a:t>
            </a:r>
          </a:p>
          <a:p>
            <a:pPr marL="628650" lvl="1" indent="-171450">
              <a:buFont typeface="Arial" panose="020B0604020202020204" pitchFamily="34" charset="0"/>
              <a:buChar char="•"/>
            </a:pPr>
            <a:r>
              <a:rPr lang="nl-NL" sz="1050" dirty="0" smtClean="0"/>
              <a:t>Bezwaren: een schuldlast leggend op; iemand verplichtingen opleggen</a:t>
            </a:r>
          </a:p>
          <a:p>
            <a:pPr marL="171450" lvl="0" indent="-171450">
              <a:buFont typeface="Arial" panose="020B0604020202020204" pitchFamily="34" charset="0"/>
              <a:buChar char="•"/>
            </a:pPr>
            <a:r>
              <a:rPr lang="nl-NL" sz="1050" dirty="0" smtClean="0"/>
              <a:t>Wet BRP art. 1.3; doel basisregistratie</a:t>
            </a:r>
          </a:p>
          <a:p>
            <a:pPr marL="628650" lvl="1" indent="-171450">
              <a:buFont typeface="Arial" panose="020B0604020202020204" pitchFamily="34" charset="0"/>
              <a:buChar char="•"/>
            </a:pPr>
            <a:endParaRPr lang="nl-NL" sz="1050" dirty="0" smtClean="0"/>
          </a:p>
          <a:p>
            <a:pPr marL="0" lvl="0" indent="0">
              <a:buFont typeface="Arial" panose="020B0604020202020204" pitchFamily="34" charset="0"/>
              <a:buNone/>
            </a:pPr>
            <a:r>
              <a:rPr lang="nl-NL" sz="1050" dirty="0" smtClean="0"/>
              <a:t>Belastingnummer</a:t>
            </a:r>
          </a:p>
          <a:p>
            <a:pPr marL="171450" lvl="0" indent="-171450">
              <a:buFont typeface="Arial" panose="020B0604020202020204" pitchFamily="34" charset="0"/>
              <a:buChar char="•"/>
            </a:pPr>
            <a:r>
              <a:rPr lang="nl-NL" sz="1050" dirty="0" smtClean="0"/>
              <a:t>Brandmerk van een stuk vee</a:t>
            </a:r>
          </a:p>
          <a:p>
            <a:pPr marL="171450" lvl="0" indent="-171450">
              <a:buFont typeface="Arial" panose="020B0604020202020204" pitchFamily="34" charset="0"/>
              <a:buChar char="•"/>
            </a:pPr>
            <a:r>
              <a:rPr lang="nl-NL" sz="1050" dirty="0" smtClean="0"/>
              <a:t>Uniek nummer</a:t>
            </a:r>
          </a:p>
          <a:p>
            <a:pPr marL="171450" lvl="0" indent="-171450">
              <a:buFont typeface="Arial" panose="020B0604020202020204" pitchFamily="34" charset="0"/>
              <a:buChar char="•"/>
            </a:pPr>
            <a:r>
              <a:rPr lang="nl-NL" sz="1050" dirty="0" smtClean="0"/>
              <a:t>NL-BSN-B-tweecijferig controlegetal</a:t>
            </a:r>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25</a:t>
            </a:fld>
            <a:endParaRPr lang="nl-NL"/>
          </a:p>
        </p:txBody>
      </p:sp>
    </p:spTree>
    <p:extLst>
      <p:ext uri="{BB962C8B-B14F-4D97-AF65-F5344CB8AC3E}">
        <p14:creationId xmlns:p14="http://schemas.microsoft.com/office/powerpoint/2010/main" val="2920639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50" dirty="0" smtClean="0"/>
              <a:t>Ze ‘verkochten’ ons privileges, zodat we openbare eigendommen mochten gebruiken. (eigendommen die ze ons eerder ontfutseld hadden)</a:t>
            </a:r>
          </a:p>
          <a:p>
            <a:pPr marL="171450" indent="-171450">
              <a:buFont typeface="Arial" panose="020B0604020202020204" pitchFamily="34" charset="0"/>
              <a:buChar char="•"/>
            </a:pPr>
            <a:r>
              <a:rPr lang="nl-NL" sz="1050" dirty="0" smtClean="0"/>
              <a:t>Niets is voor niets (behalve de dood), betalen we huur voor het gebruik van deze privileges in de vorm van belastingen. </a:t>
            </a:r>
          </a:p>
          <a:p>
            <a:pPr marL="171450" indent="-171450">
              <a:buFont typeface="Arial" panose="020B0604020202020204" pitchFamily="34" charset="0"/>
              <a:buChar char="•"/>
            </a:pPr>
            <a:r>
              <a:rPr lang="nl-NL" sz="1050" dirty="0" smtClean="0"/>
              <a:t>Bijv. we bouwen een huis en wanneer we niet langer de lasten kunnen betalen, wordt het ons afgenomen en het privilege van gebruik aan een ander gegeven.</a:t>
            </a:r>
          </a:p>
          <a:p>
            <a:pPr marL="171450" indent="-171450">
              <a:buFont typeface="Arial" panose="020B0604020202020204" pitchFamily="34" charset="0"/>
              <a:buChar char="•"/>
            </a:pPr>
            <a:r>
              <a:rPr lang="nl-NL" sz="1050" dirty="0" smtClean="0"/>
              <a:t>Met de kunstgreep van de JURIDISCHE NAMEN zijn we zelfs tot staateigendom en openbare werknemers geworden. </a:t>
            </a:r>
          </a:p>
          <a:p>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26</a:t>
            </a:fld>
            <a:endParaRPr lang="nl-NL"/>
          </a:p>
        </p:txBody>
      </p:sp>
    </p:spTree>
    <p:extLst>
      <p:ext uri="{BB962C8B-B14F-4D97-AF65-F5344CB8AC3E}">
        <p14:creationId xmlns:p14="http://schemas.microsoft.com/office/powerpoint/2010/main" val="49648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Advocaat</a:t>
            </a:r>
            <a:endParaRPr lang="nl-NL" sz="1050" b="0" u="none" dirty="0" smtClean="0">
              <a:solidFill>
                <a:schemeClr val="tx1"/>
              </a:solidFill>
            </a:endParaRPr>
          </a:p>
          <a:p>
            <a:pPr marL="171450" indent="-171450">
              <a:buFont typeface="Arial" panose="020B0604020202020204" pitchFamily="34" charset="0"/>
              <a:buChar char="•"/>
            </a:pPr>
            <a:r>
              <a:rPr lang="nl-NL" sz="1050" b="0" i="0" u="none" kern="1200" dirty="0" smtClean="0">
                <a:solidFill>
                  <a:schemeClr val="tx1"/>
                </a:solidFill>
                <a:effectLst/>
                <a:latin typeface="+mn-lt"/>
                <a:ea typeface="+mn-ea"/>
                <a:cs typeface="+mn-cs"/>
              </a:rPr>
              <a:t>Een advocaat (ook raadsman of raadsvrouw) is een </a:t>
            </a:r>
            <a:r>
              <a:rPr lang="nl-NL" sz="1050" b="0" i="0" u="sng" strike="noStrike" kern="1200" dirty="0" smtClean="0">
                <a:solidFill>
                  <a:schemeClr val="tx1"/>
                </a:solidFill>
                <a:effectLst/>
                <a:latin typeface="+mn-lt"/>
                <a:ea typeface="+mn-ea"/>
                <a:cs typeface="+mn-cs"/>
                <a:hlinkClick r:id="rId3" tooltip="Jurist"/>
              </a:rPr>
              <a:t>jurist</a:t>
            </a:r>
            <a:r>
              <a:rPr lang="nl-NL" sz="1050" b="0" i="0" u="sng" kern="1200" dirty="0" smtClean="0">
                <a:solidFill>
                  <a:schemeClr val="tx1"/>
                </a:solidFill>
                <a:effectLst/>
                <a:latin typeface="+mn-lt"/>
                <a:ea typeface="+mn-ea"/>
                <a:cs typeface="+mn-cs"/>
              </a:rPr>
              <a:t> </a:t>
            </a:r>
            <a:r>
              <a:rPr lang="nl-NL" sz="1050" b="0" i="0" u="none" kern="1200" dirty="0" smtClean="0">
                <a:solidFill>
                  <a:schemeClr val="tx1"/>
                </a:solidFill>
                <a:effectLst/>
                <a:latin typeface="+mn-lt"/>
                <a:ea typeface="+mn-ea"/>
                <a:cs typeface="+mn-cs"/>
              </a:rPr>
              <a:t>(rechtsgeleerde) die in rechtszaken belangenbehartiger is voor één partij (of meerdere partijen met een identiek belang). </a:t>
            </a:r>
          </a:p>
          <a:p>
            <a:pPr marL="171450" indent="-171450">
              <a:buFont typeface="Arial" panose="020B0604020202020204" pitchFamily="34" charset="0"/>
              <a:buChar char="•"/>
            </a:pPr>
            <a:r>
              <a:rPr lang="nl-NL" sz="1050" b="0" i="0" u="none" kern="1200" dirty="0" smtClean="0">
                <a:solidFill>
                  <a:schemeClr val="tx1"/>
                </a:solidFill>
                <a:effectLst/>
                <a:latin typeface="+mn-lt"/>
                <a:ea typeface="+mn-ea"/>
                <a:cs typeface="+mn-cs"/>
              </a:rPr>
              <a:t>Nationaal georganiseerd in de NOVA (Nederlandse Orde van Advocaten) en internationaal in de BAR; British </a:t>
            </a:r>
            <a:r>
              <a:rPr lang="nl-NL" sz="1050" b="0" i="0" u="none" kern="1200" dirty="0" err="1" smtClean="0">
                <a:solidFill>
                  <a:schemeClr val="tx1"/>
                </a:solidFill>
                <a:effectLst/>
                <a:latin typeface="+mn-lt"/>
                <a:ea typeface="+mn-ea"/>
                <a:cs typeface="+mn-cs"/>
              </a:rPr>
              <a:t>Accreditation</a:t>
            </a:r>
            <a:r>
              <a:rPr lang="nl-NL" sz="1050" b="0" i="0" u="none" kern="1200" dirty="0" smtClean="0">
                <a:solidFill>
                  <a:schemeClr val="tx1"/>
                </a:solidFill>
                <a:effectLst/>
                <a:latin typeface="+mn-lt"/>
                <a:ea typeface="+mn-ea"/>
                <a:cs typeface="+mn-cs"/>
              </a:rPr>
              <a:t> </a:t>
            </a:r>
            <a:r>
              <a:rPr lang="nl-NL" sz="1050" b="0" i="0" u="none" kern="1200" dirty="0" err="1" smtClean="0">
                <a:solidFill>
                  <a:schemeClr val="tx1"/>
                </a:solidFill>
                <a:effectLst/>
                <a:latin typeface="+mn-lt"/>
                <a:ea typeface="+mn-ea"/>
                <a:cs typeface="+mn-cs"/>
              </a:rPr>
              <a:t>Registry</a:t>
            </a:r>
            <a:r>
              <a:rPr lang="nl-NL" sz="1050" b="0" i="0" u="none" kern="1200" dirty="0" smtClean="0">
                <a:solidFill>
                  <a:schemeClr val="tx1"/>
                </a:solidFill>
                <a:effectLst/>
                <a:latin typeface="+mn-lt"/>
                <a:ea typeface="+mn-ea"/>
                <a:cs typeface="+mn-cs"/>
              </a:rPr>
              <a:t>, verbonden aan de CROWN CORPORATION</a:t>
            </a:r>
          </a:p>
          <a:p>
            <a:pPr marL="171450" indent="-171450">
              <a:buFont typeface="Arial" panose="020B0604020202020204" pitchFamily="34" charset="0"/>
              <a:buChar char="•"/>
            </a:pPr>
            <a:r>
              <a:rPr lang="nl-NL" sz="1050" b="0" i="0" u="none" kern="1200" dirty="0" smtClean="0">
                <a:solidFill>
                  <a:schemeClr val="tx1"/>
                </a:solidFill>
                <a:effectLst/>
                <a:latin typeface="+mn-lt"/>
                <a:ea typeface="+mn-ea"/>
                <a:cs typeface="+mn-cs"/>
              </a:rPr>
              <a:t>2 taken;</a:t>
            </a:r>
          </a:p>
          <a:p>
            <a:pPr marL="685800" lvl="1" indent="-228600">
              <a:buFont typeface="+mj-lt"/>
              <a:buAutoNum type="arabicPeriod"/>
            </a:pPr>
            <a:r>
              <a:rPr lang="nl-NL" sz="1050" b="0" i="0" u="none" kern="1200" dirty="0" smtClean="0">
                <a:solidFill>
                  <a:schemeClr val="tx1"/>
                </a:solidFill>
                <a:effectLst/>
                <a:latin typeface="+mn-lt"/>
                <a:ea typeface="+mn-ea"/>
                <a:cs typeface="+mn-cs"/>
              </a:rPr>
              <a:t>Middels statuten die gebaseerd zijn op hun ‘trust- en privilegespel’ hevelen zij private rechten en eigendommen over naar openbare (publieke) rechten en eigendommen</a:t>
            </a:r>
          </a:p>
          <a:p>
            <a:pPr marL="685800" lvl="1" indent="-228600">
              <a:buFont typeface="+mj-lt"/>
              <a:buAutoNum type="arabicPeriod"/>
            </a:pPr>
            <a:r>
              <a:rPr lang="nl-NL" sz="1050" b="0" i="0" u="none" kern="1200" dirty="0" smtClean="0">
                <a:solidFill>
                  <a:schemeClr val="tx1"/>
                </a:solidFill>
                <a:effectLst/>
                <a:latin typeface="+mn-lt"/>
                <a:ea typeface="+mn-ea"/>
                <a:cs typeface="+mn-cs"/>
              </a:rPr>
              <a:t>Door de eed af te leggen,</a:t>
            </a:r>
            <a:r>
              <a:rPr lang="nl-NL" sz="1050" b="0" i="0" u="none" kern="1200" baseline="0" dirty="0" smtClean="0">
                <a:solidFill>
                  <a:schemeClr val="tx1"/>
                </a:solidFill>
                <a:effectLst/>
                <a:latin typeface="+mn-lt"/>
                <a:ea typeface="+mn-ea"/>
                <a:cs typeface="+mn-cs"/>
              </a:rPr>
              <a:t> moet hij alles in het werk stellen om te verbergen dat hij een failliet bedrijf vertegenwoordigt en beheert.</a:t>
            </a:r>
            <a:endParaRPr lang="nl-NL" sz="1050" b="0" i="0" u="non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050" b="0" i="0" u="none" kern="1200" dirty="0" smtClean="0">
                <a:solidFill>
                  <a:schemeClr val="tx1"/>
                </a:solidFill>
                <a:effectLst/>
                <a:latin typeface="+mn-lt"/>
                <a:ea typeface="+mn-ea"/>
                <a:cs typeface="+mn-cs"/>
              </a:rPr>
              <a:t>Een partij is verplicht een advocaat aan te stellen in civiele procedures bij de rechtbank, het </a:t>
            </a:r>
            <a:r>
              <a:rPr lang="nl-NL" sz="1050" b="0" i="0" u="none" strike="noStrike" kern="1200" dirty="0" smtClean="0">
                <a:solidFill>
                  <a:schemeClr val="tx1"/>
                </a:solidFill>
                <a:effectLst/>
                <a:latin typeface="+mn-lt"/>
                <a:ea typeface="+mn-ea"/>
                <a:cs typeface="+mn-cs"/>
                <a:hlinkClick r:id="rId4" tooltip="Gerechtshof (Nederland)"/>
              </a:rPr>
              <a:t>gerechtshof</a:t>
            </a:r>
            <a:r>
              <a:rPr lang="nl-NL" sz="1050" b="0" i="0" u="none" kern="1200" dirty="0" smtClean="0">
                <a:solidFill>
                  <a:schemeClr val="tx1"/>
                </a:solidFill>
                <a:effectLst/>
                <a:latin typeface="+mn-lt"/>
                <a:ea typeface="+mn-ea"/>
                <a:cs typeface="+mn-cs"/>
              </a:rPr>
              <a:t> of de </a:t>
            </a:r>
            <a:r>
              <a:rPr lang="nl-NL" sz="1050" b="0" i="0" u="none" strike="noStrike" kern="1200" dirty="0" smtClean="0">
                <a:solidFill>
                  <a:schemeClr val="tx1"/>
                </a:solidFill>
                <a:effectLst/>
                <a:latin typeface="+mn-lt"/>
                <a:ea typeface="+mn-ea"/>
                <a:cs typeface="+mn-cs"/>
                <a:hlinkClick r:id="rId5" tooltip="Hoge Raad der Nederlanden"/>
              </a:rPr>
              <a:t>Hoge Raad</a:t>
            </a:r>
            <a:r>
              <a:rPr lang="nl-NL" sz="1050" b="0" i="0" u="none" kern="1200" dirty="0" smtClean="0">
                <a:solidFill>
                  <a:schemeClr val="tx1"/>
                </a:solidFill>
                <a:effectLst/>
                <a:latin typeface="+mn-lt"/>
                <a:ea typeface="+mn-ea"/>
                <a:cs typeface="+mn-cs"/>
              </a:rPr>
              <a:t>. Dit geldt ook wanneer men gedaagde is. Dit nalaten staat gelijk aan niet op komen dagen en leidt tot een </a:t>
            </a:r>
            <a:r>
              <a:rPr lang="nl-NL" sz="1050" b="0" i="0" u="none" strike="noStrike" kern="1200" dirty="0" smtClean="0">
                <a:solidFill>
                  <a:schemeClr val="tx1"/>
                </a:solidFill>
                <a:effectLst/>
                <a:latin typeface="+mn-lt"/>
                <a:ea typeface="+mn-ea"/>
                <a:cs typeface="+mn-cs"/>
                <a:hlinkClick r:id="rId6" tooltip="Verstekvonnis"/>
              </a:rPr>
              <a:t>verstekvonnis</a:t>
            </a:r>
            <a:r>
              <a:rPr lang="nl-NL" sz="1050" b="0" i="0" u="none" kern="1200" dirty="0" smtClean="0">
                <a:solidFill>
                  <a:schemeClr val="tx1"/>
                </a:solidFill>
                <a:effectLst/>
                <a:latin typeface="+mn-lt"/>
                <a:ea typeface="+mn-ea"/>
                <a:cs typeface="+mn-cs"/>
              </a:rPr>
              <a:t>.</a:t>
            </a:r>
          </a:p>
          <a:p>
            <a:pPr marL="0" indent="0">
              <a:buFont typeface="Arial" panose="020B0604020202020204" pitchFamily="34" charset="0"/>
              <a:buNone/>
            </a:pPr>
            <a:endParaRPr lang="nl-NL" sz="1050" b="0" i="0" kern="1200" dirty="0" smtClean="0">
              <a:solidFill>
                <a:schemeClr val="tx1"/>
              </a:solidFill>
              <a:effectLst/>
              <a:latin typeface="+mn-lt"/>
              <a:ea typeface="+mn-ea"/>
              <a:cs typeface="+mn-cs"/>
            </a:endParaRPr>
          </a:p>
          <a:p>
            <a:pPr marL="0" indent="0">
              <a:buFont typeface="Arial" panose="020B0604020202020204" pitchFamily="34" charset="0"/>
              <a:buNone/>
            </a:pPr>
            <a:r>
              <a:rPr lang="nl-NL" sz="1050" b="0" i="0" kern="1200" dirty="0" smtClean="0">
                <a:solidFill>
                  <a:schemeClr val="tx1"/>
                </a:solidFill>
                <a:effectLst/>
                <a:latin typeface="+mn-lt"/>
                <a:ea typeface="+mn-ea"/>
                <a:cs typeface="+mn-cs"/>
              </a:rPr>
              <a:t>Recht-systeem</a:t>
            </a:r>
            <a:r>
              <a:rPr lang="nl-NL" sz="1050" b="0" i="0" kern="1200" baseline="0" dirty="0" smtClean="0">
                <a:solidFill>
                  <a:schemeClr val="tx1"/>
                </a:solidFill>
                <a:effectLst/>
                <a:latin typeface="+mn-lt"/>
                <a:ea typeface="+mn-ea"/>
                <a:cs typeface="+mn-cs"/>
              </a:rPr>
              <a:t> NLD</a:t>
            </a: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Iedereen gelijk</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Voor de rechter is iedereen gelijk. Eerlijke, onafhankelijke en onpartijdige rechtspraak is cruciaal voor een rechtvaardige samenleving. De rechter zorgt ervoor dat voor iedereen dezelfde regels gelden. Dat geeft vertrouwen in de samenleving.</a:t>
            </a:r>
            <a:endParaRPr lang="nl-NL" sz="105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Recht-bank</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In eerste aanleg naar één van de 11 recht-banken, arrondissementen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Bestuursrecht, civiel recht en strafrecht</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Gerechtshof (4 st)</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Hoger beroep vanuit de recht-bank, civiel recht en strafrecht</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Hoge Raad</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In cassatie vanaf het gerechtshof</a:t>
            </a:r>
          </a:p>
          <a:p>
            <a:pPr marL="628650" lvl="1" indent="-171450">
              <a:buFont typeface="Arial" panose="020B0604020202020204" pitchFamily="34" charset="0"/>
              <a:buChar char="•"/>
            </a:pPr>
            <a:endParaRPr lang="nl-NL" sz="1050" b="0" i="0" kern="1200" dirty="0" smtClean="0">
              <a:solidFill>
                <a:schemeClr val="tx1"/>
              </a:solidFill>
              <a:effectLst/>
              <a:latin typeface="+mn-lt"/>
              <a:ea typeface="+mn-ea"/>
              <a:cs typeface="+mn-cs"/>
            </a:endParaRPr>
          </a:p>
          <a:p>
            <a:pPr marL="0" lvl="0" indent="0">
              <a:buFont typeface="Arial" panose="020B0604020202020204" pitchFamily="34" charset="0"/>
              <a:buNone/>
            </a:pPr>
            <a:r>
              <a:rPr lang="nl-NL" sz="1050" b="0" i="0" kern="1200" dirty="0" smtClean="0">
                <a:solidFill>
                  <a:schemeClr val="tx1"/>
                </a:solidFill>
                <a:effectLst/>
                <a:latin typeface="+mn-lt"/>
                <a:ea typeface="+mn-ea"/>
                <a:cs typeface="+mn-cs"/>
              </a:rPr>
              <a:t>Vanuit welke positie?</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Wij zijn de echte schuldeisers, crediteuren</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Zij de schuldenaren, debiteuren</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In de recht-bank zijn naar waarheid 2 partijen</a:t>
            </a:r>
          </a:p>
          <a:p>
            <a:pPr marL="685800" lvl="1" indent="-228600">
              <a:buFont typeface="+mj-lt"/>
              <a:buAutoNum type="arabicPeriod"/>
            </a:pPr>
            <a:r>
              <a:rPr lang="nl-NL" sz="1050" b="0" i="0" kern="1200" dirty="0" smtClean="0">
                <a:solidFill>
                  <a:schemeClr val="tx1"/>
                </a:solidFill>
                <a:effectLst/>
                <a:latin typeface="+mn-lt"/>
                <a:ea typeface="+mn-ea"/>
                <a:cs typeface="+mn-cs"/>
              </a:rPr>
              <a:t>Private</a:t>
            </a:r>
            <a:r>
              <a:rPr lang="nl-NL" sz="1050" b="0" i="0" kern="1200" baseline="0" dirty="0" smtClean="0">
                <a:solidFill>
                  <a:schemeClr val="tx1"/>
                </a:solidFill>
                <a:effectLst/>
                <a:latin typeface="+mn-lt"/>
                <a:ea typeface="+mn-ea"/>
                <a:cs typeface="+mn-cs"/>
              </a:rPr>
              <a:t> eiser of aangeklaagde</a:t>
            </a:r>
          </a:p>
          <a:p>
            <a:pPr marL="685800" lvl="1" indent="-228600">
              <a:buFont typeface="+mj-lt"/>
              <a:buAutoNum type="arabicPeriod"/>
            </a:pPr>
            <a:r>
              <a:rPr lang="nl-NL" sz="1050" b="0" i="0" kern="1200" baseline="0" dirty="0" smtClean="0">
                <a:solidFill>
                  <a:schemeClr val="tx1"/>
                </a:solidFill>
                <a:effectLst/>
                <a:latin typeface="+mn-lt"/>
                <a:ea typeface="+mn-ea"/>
                <a:cs typeface="+mn-cs"/>
              </a:rPr>
              <a:t>Rechter, advocaat en mogelijk officier van justitie als schuldenaar</a:t>
            </a:r>
          </a:p>
          <a:p>
            <a:pPr marL="228600" lvl="0"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Alle wetten en statuten bestaan alleen om het faillissement te handhaven; de recht-bank handelt vanuit de positie van faillissementsbeheerder. Het gerechtshof representeert in waarheid niets anders dan de bankiers!</a:t>
            </a:r>
          </a:p>
          <a:p>
            <a:pPr marL="228600" lvl="0"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Onderhandelingen over:</a:t>
            </a:r>
          </a:p>
          <a:p>
            <a:pPr marL="685800" lvl="1" indent="-228600">
              <a:buFont typeface="+mj-lt"/>
              <a:buAutoNum type="arabicPeriod"/>
            </a:pPr>
            <a:r>
              <a:rPr lang="nl-NL" sz="1050" b="0" i="0" kern="1200" baseline="0" dirty="0" smtClean="0">
                <a:solidFill>
                  <a:schemeClr val="tx1"/>
                </a:solidFill>
                <a:effectLst/>
                <a:latin typeface="+mn-lt"/>
                <a:ea typeface="+mn-ea"/>
                <a:cs typeface="+mn-cs"/>
              </a:rPr>
              <a:t>Rechtshandelingen (wetten / statuten)</a:t>
            </a:r>
          </a:p>
          <a:p>
            <a:pPr marL="685800" lvl="1" indent="-228600">
              <a:buFont typeface="+mj-lt"/>
              <a:buAutoNum type="arabicPeriod"/>
            </a:pPr>
            <a:r>
              <a:rPr lang="nl-NL" sz="1050" b="0" i="0" kern="1200" baseline="0" dirty="0" smtClean="0">
                <a:solidFill>
                  <a:schemeClr val="tx1"/>
                </a:solidFill>
                <a:effectLst/>
                <a:latin typeface="+mn-lt"/>
                <a:ea typeface="+mn-ea"/>
                <a:cs typeface="+mn-cs"/>
              </a:rPr>
              <a:t>Acties m.b.t. eigendom</a:t>
            </a:r>
          </a:p>
          <a:p>
            <a:pPr marL="685800" lvl="1" indent="-228600">
              <a:buFont typeface="+mj-lt"/>
              <a:buAutoNum type="arabicPeriod"/>
            </a:pPr>
            <a:r>
              <a:rPr lang="nl-NL" sz="1050" b="0" i="0" kern="1200" baseline="0" dirty="0" smtClean="0">
                <a:solidFill>
                  <a:schemeClr val="tx1"/>
                </a:solidFill>
                <a:effectLst/>
                <a:latin typeface="+mn-lt"/>
                <a:ea typeface="+mn-ea"/>
                <a:cs typeface="+mn-cs"/>
              </a:rPr>
              <a:t>Acties van noodtoestand en oorlogsrecht</a:t>
            </a:r>
            <a:br>
              <a:rPr lang="nl-NL" sz="1050" b="0" i="0" kern="1200" baseline="0" dirty="0" smtClean="0">
                <a:solidFill>
                  <a:schemeClr val="tx1"/>
                </a:solidFill>
                <a:effectLst/>
                <a:latin typeface="+mn-lt"/>
                <a:ea typeface="+mn-ea"/>
                <a:cs typeface="+mn-cs"/>
              </a:rPr>
            </a:br>
            <a:endParaRPr lang="nl-NL" sz="1050" b="0" i="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nl-NL" sz="1050" b="0" i="0" kern="1200" baseline="0" dirty="0" smtClean="0">
                <a:solidFill>
                  <a:schemeClr val="tx1"/>
                </a:solidFill>
                <a:effectLst/>
                <a:latin typeface="+mn-lt"/>
                <a:ea typeface="+mn-ea"/>
                <a:cs typeface="+mn-cs"/>
              </a:rPr>
              <a:t>Juridische niveaus</a:t>
            </a:r>
          </a:p>
          <a:p>
            <a:pPr marL="228600" lvl="0" indent="-228600">
              <a:buFont typeface="+mj-lt"/>
              <a:buAutoNum type="arabicPeriod"/>
            </a:pPr>
            <a:r>
              <a:rPr lang="nl-NL" sz="1050" b="0" i="0" kern="1200" baseline="0" dirty="0" smtClean="0">
                <a:solidFill>
                  <a:schemeClr val="tx1"/>
                </a:solidFill>
                <a:effectLst/>
                <a:latin typeface="+mn-lt"/>
                <a:ea typeface="+mn-ea"/>
                <a:cs typeface="+mn-cs"/>
              </a:rPr>
              <a:t>Staat van beleg en oorlogsrecht</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Alle rechten vallen stil in oorlogstijd. De rechter kan doen en laten wat hij wil, mensen zijn tot vijand verklaart.</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Overheid en recht-banken handelen vanuit noodtoestand.</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Oplossing; nietigverklaring, ongeldigheidsverklaring</a:t>
            </a:r>
          </a:p>
          <a:p>
            <a:pPr marL="228600" lvl="0" indent="-228600">
              <a:buFont typeface="+mj-lt"/>
              <a:buAutoNum type="arabicPeriod"/>
            </a:pPr>
            <a:r>
              <a:rPr lang="nl-NL" sz="1050" b="0" i="0" kern="1200" baseline="0" dirty="0" smtClean="0">
                <a:solidFill>
                  <a:schemeClr val="tx1"/>
                </a:solidFill>
                <a:effectLst/>
                <a:latin typeface="+mn-lt"/>
                <a:ea typeface="+mn-ea"/>
                <a:cs typeface="+mn-cs"/>
              </a:rPr>
              <a:t>Trustrecht</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De recht-bank creëert één of meerdere trustrelaties voor ons. De ene keer zijn we begunstigde, de andere keer beheerder.</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Trustrelaties hoeven niet bekent gemaakt te worden; geen rechten, wel plichten. </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De eiser (begunstigde) heeft niet de wettelijke titel, daarom geen wettelijke rechten en geen standing!</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Oplossing; de geboorteakte, ID, rijbewijs, etc. hoort niet bij mij, omdat ik daar geen wettelijke titel op heb. Dus heb ik bij deze recht-bank niets te zoeken. Gevolg; de recht-bank kan niets beslissen of bepalen. </a:t>
            </a:r>
          </a:p>
          <a:p>
            <a:pPr marL="228600" lvl="0" indent="-228600">
              <a:buFont typeface="+mj-lt"/>
              <a:buAutoNum type="arabicPeriod"/>
            </a:pPr>
            <a:r>
              <a:rPr lang="nl-NL" sz="1050" b="0" i="0" kern="1200" baseline="0" dirty="0" smtClean="0">
                <a:solidFill>
                  <a:schemeClr val="tx1"/>
                </a:solidFill>
                <a:effectLst/>
                <a:latin typeface="+mn-lt"/>
                <a:ea typeface="+mn-ea"/>
                <a:cs typeface="+mn-cs"/>
              </a:rPr>
              <a:t>Handelsrecht UCC</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Alle rechtsvermoedens aangrijpen en terugwijzen (anders zijn we onderworpen aan de wetten en statuten van de UCC)</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Recht-banken accepteren eenzijdige contracten als geldig. ID geldt als in dienst van de staat en of we als handelspartner gezien kunnen worden.</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Voorafgaande de zitting onze notities m.b.t. onze rechtspositie toesturen met in het bijzonder het </a:t>
            </a:r>
            <a:r>
              <a:rPr lang="nl-NL" sz="1050" b="1" i="0" kern="1200" baseline="0" dirty="0" smtClean="0">
                <a:solidFill>
                  <a:schemeClr val="tx1"/>
                </a:solidFill>
                <a:effectLst/>
                <a:latin typeface="+mn-lt"/>
                <a:ea typeface="+mn-ea"/>
                <a:cs typeface="+mn-cs"/>
              </a:rPr>
              <a:t>voorbehoud van onze rechten</a:t>
            </a:r>
            <a:r>
              <a:rPr lang="nl-NL" sz="1050" b="0" i="0" kern="1200" baseline="0" dirty="0" smtClean="0">
                <a:solidFill>
                  <a:schemeClr val="tx1"/>
                </a:solidFill>
                <a:effectLst/>
                <a:latin typeface="+mn-lt"/>
                <a:ea typeface="+mn-ea"/>
                <a:cs typeface="+mn-cs"/>
              </a:rPr>
              <a:t> volgens de UCC.</a:t>
            </a:r>
          </a:p>
          <a:p>
            <a:pPr marL="228600" lvl="0" indent="-228600">
              <a:buFont typeface="+mj-lt"/>
              <a:buAutoNum type="arabicPeriod"/>
            </a:pPr>
            <a:r>
              <a:rPr lang="nl-NL" sz="1050" b="0" i="0" kern="1200" baseline="0" dirty="0" smtClean="0">
                <a:solidFill>
                  <a:schemeClr val="tx1"/>
                </a:solidFill>
                <a:effectLst/>
                <a:latin typeface="+mn-lt"/>
                <a:ea typeface="+mn-ea"/>
                <a:cs typeface="+mn-cs"/>
              </a:rPr>
              <a:t>Faillissement </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Een bestendige noodtoestand (voortdurende oorlog tussen de overheid en de mensen) is het gevolg.</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Daaruit volgt een </a:t>
            </a:r>
            <a:r>
              <a:rPr lang="nl-NL" sz="1050" b="1" i="0" kern="1200" baseline="0" dirty="0" smtClean="0">
                <a:solidFill>
                  <a:schemeClr val="tx1"/>
                </a:solidFill>
                <a:effectLst/>
                <a:latin typeface="+mn-lt"/>
                <a:ea typeface="+mn-ea"/>
                <a:cs typeface="+mn-cs"/>
              </a:rPr>
              <a:t>noodwet</a:t>
            </a:r>
            <a:r>
              <a:rPr lang="nl-NL" sz="1050" b="0" i="0" kern="1200" baseline="0" dirty="0" smtClean="0">
                <a:solidFill>
                  <a:schemeClr val="tx1"/>
                </a:solidFill>
                <a:effectLst/>
                <a:latin typeface="+mn-lt"/>
                <a:ea typeface="+mn-ea"/>
                <a:cs typeface="+mn-cs"/>
              </a:rPr>
              <a:t>, wat geen wet is, omdat de nood zelf de ontoereikendheid van en het gebrek aan rechtvaardiging voor deze wet aantoont.</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De commerciële regels zijn rechtsdominant omdat mensen ze nooit weerleggen en alle wetten gebaseerd zijn op vermoedens.  </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Alle fictieve statuten komen de-facto voor en niet de-</a:t>
            </a:r>
            <a:r>
              <a:rPr lang="nl-NL" sz="1050" b="0" i="0" kern="1200" baseline="0" dirty="0" err="1" smtClean="0">
                <a:solidFill>
                  <a:schemeClr val="tx1"/>
                </a:solidFill>
                <a:effectLst/>
                <a:latin typeface="+mn-lt"/>
                <a:ea typeface="+mn-ea"/>
                <a:cs typeface="+mn-cs"/>
              </a:rPr>
              <a:t>jure</a:t>
            </a:r>
            <a:r>
              <a:rPr lang="nl-NL" sz="1050" b="0" i="0" kern="1200" baseline="0" dirty="0" smtClean="0">
                <a:solidFill>
                  <a:schemeClr val="tx1"/>
                </a:solidFill>
                <a:effectLst/>
                <a:latin typeface="+mn-lt"/>
                <a:ea typeface="+mn-ea"/>
                <a:cs typeface="+mn-cs"/>
              </a:rPr>
              <a:t> en zijn uiteindelijk regels van een elite gestoeld op geweld.</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Er is geen rechtmatige contractinhoud (geen overeenkomend doel, geen vrije wil, aanwezigheid fraude en dwang). Onze recht en plicht om dit te negeren en af te wijzen.</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BSN = onderwerping = bescherming = verlies van volmacht</a:t>
            </a:r>
            <a:endParaRPr lang="nl-NL" sz="105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nl-NL" sz="1050" b="0" i="0" kern="1200" dirty="0" smtClean="0">
              <a:solidFill>
                <a:schemeClr val="tx1"/>
              </a:solidFill>
              <a:effectLst/>
              <a:latin typeface="+mn-lt"/>
              <a:ea typeface="+mn-ea"/>
              <a:cs typeface="+mn-cs"/>
            </a:endParaRPr>
          </a:p>
          <a:p>
            <a:pPr marL="0" indent="0">
              <a:buFont typeface="Arial" panose="020B0604020202020204" pitchFamily="34" charset="0"/>
              <a:buNone/>
            </a:pPr>
            <a:r>
              <a:rPr lang="nl-NL" sz="1050" b="0" i="0" kern="1200" dirty="0" smtClean="0">
                <a:solidFill>
                  <a:schemeClr val="tx1"/>
                </a:solidFill>
                <a:effectLst/>
                <a:latin typeface="+mn-lt"/>
                <a:ea typeface="+mn-ea"/>
                <a:cs typeface="+mn-cs"/>
              </a:rPr>
              <a:t>Andere trucs</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Kunstmatige en bedachte woorden; belastingbetaler, publiek</a:t>
            </a:r>
            <a:r>
              <a:rPr lang="nl-NL" sz="1050" b="0" i="0" kern="1200" baseline="0" dirty="0" smtClean="0">
                <a:solidFill>
                  <a:schemeClr val="tx1"/>
                </a:solidFill>
                <a:effectLst/>
                <a:latin typeface="+mn-lt"/>
                <a:ea typeface="+mn-ea"/>
                <a:cs typeface="+mn-cs"/>
              </a:rPr>
              <a:t> persoon, rijbewijs, dwangbevel</a:t>
            </a: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Definities die verschillende betekenissen hebben op verschillende juridische gebieden; burger, ingezetene, vreemdeling, verblijf</a:t>
            </a: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Insinuaties en verdraaiingen</a:t>
            </a: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Omkering van de bewijslast</a:t>
            </a: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Dwang </a:t>
            </a:r>
          </a:p>
          <a:p>
            <a:pPr marL="171450"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nl-NL" sz="1050" b="0" i="0" kern="1200" baseline="0" dirty="0" smtClean="0">
                <a:solidFill>
                  <a:schemeClr val="tx1"/>
                </a:solidFill>
                <a:effectLst/>
                <a:latin typeface="+mn-lt"/>
                <a:ea typeface="+mn-ea"/>
                <a:cs typeface="+mn-cs"/>
              </a:rPr>
              <a:t>Types recht</a:t>
            </a: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Recht te lucht </a:t>
            </a:r>
            <a:r>
              <a:rPr lang="nl-NL" sz="1050" b="0" i="0" kern="1200" baseline="0" dirty="0" smtClean="0">
                <a:solidFill>
                  <a:schemeClr val="tx1"/>
                </a:solidFill>
                <a:effectLst/>
                <a:latin typeface="+mn-lt"/>
                <a:ea typeface="+mn-ea"/>
                <a:cs typeface="+mn-cs"/>
                <a:sym typeface="Wingdings" panose="05000000000000000000" pitchFamily="2" charset="2"/>
              </a:rPr>
              <a:t> ????</a:t>
            </a:r>
            <a:endParaRPr lang="nl-NL" sz="105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Recht te land </a:t>
            </a:r>
            <a:r>
              <a:rPr lang="nl-NL" sz="1050" b="0" i="0" kern="1200" baseline="0" dirty="0" smtClean="0">
                <a:solidFill>
                  <a:schemeClr val="tx1"/>
                </a:solidFill>
                <a:effectLst/>
                <a:latin typeface="+mn-lt"/>
                <a:ea typeface="+mn-ea"/>
                <a:cs typeface="+mn-cs"/>
                <a:sym typeface="Wingdings" panose="05000000000000000000" pitchFamily="2" charset="2"/>
              </a:rPr>
              <a:t> Uniform Commercial Code</a:t>
            </a:r>
          </a:p>
          <a:p>
            <a:pPr marL="17145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Recht te zee  recht-bank</a:t>
            </a:r>
          </a:p>
          <a:p>
            <a:pPr marL="171450"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sym typeface="Wingdings" panose="05000000000000000000" pitchFamily="2" charset="2"/>
            </a:endParaRPr>
          </a:p>
          <a:p>
            <a:pPr marL="0" indent="0">
              <a:buFont typeface="Arial" panose="020B0604020202020204" pitchFamily="34" charset="0"/>
              <a:buNone/>
            </a:pPr>
            <a:r>
              <a:rPr lang="nl-NL" sz="1050" b="0" i="0" kern="1200" baseline="0" dirty="0" smtClean="0">
                <a:solidFill>
                  <a:schemeClr val="tx1"/>
                </a:solidFill>
                <a:effectLst/>
                <a:latin typeface="+mn-lt"/>
                <a:ea typeface="+mn-ea"/>
                <a:cs typeface="+mn-cs"/>
                <a:sym typeface="Wingdings" panose="05000000000000000000" pitchFamily="2" charset="2"/>
              </a:rPr>
              <a:t>Film</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De teloorgang van Trias Politica</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https://www.youtube.com/watch?v=Vtme5U4y_GE</a:t>
            </a:r>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27</a:t>
            </a:fld>
            <a:endParaRPr lang="nl-NL"/>
          </a:p>
        </p:txBody>
      </p:sp>
    </p:spTree>
    <p:extLst>
      <p:ext uri="{BB962C8B-B14F-4D97-AF65-F5344CB8AC3E}">
        <p14:creationId xmlns:p14="http://schemas.microsoft.com/office/powerpoint/2010/main" val="3332140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Privaat</a:t>
            </a:r>
          </a:p>
          <a:p>
            <a:pPr marL="171450" indent="-171450">
              <a:buFont typeface="Arial" panose="020B0604020202020204" pitchFamily="34" charset="0"/>
              <a:buChar char="•"/>
            </a:pPr>
            <a:r>
              <a:rPr lang="nl-NL" sz="1050" dirty="0" smtClean="0"/>
              <a:t>Om zelf geen gebrekkige processen te creëren,</a:t>
            </a:r>
            <a:r>
              <a:rPr lang="nl-NL" sz="1050" baseline="0" dirty="0" smtClean="0"/>
              <a:t> moet het duideluck zijn dat wij;</a:t>
            </a:r>
          </a:p>
          <a:p>
            <a:pPr marL="685800" lvl="1" indent="-228600">
              <a:buFont typeface="+mj-lt"/>
              <a:buAutoNum type="arabicPeriod"/>
            </a:pPr>
            <a:r>
              <a:rPr lang="nl-NL" sz="1050" dirty="0" smtClean="0"/>
              <a:t>Privaat</a:t>
            </a:r>
          </a:p>
          <a:p>
            <a:pPr marL="685800" lvl="1" indent="-228600">
              <a:buFont typeface="+mj-lt"/>
              <a:buAutoNum type="arabicPeriod"/>
            </a:pPr>
            <a:r>
              <a:rPr lang="nl-NL" sz="1050" dirty="0" smtClean="0"/>
              <a:t>Geen inwoner</a:t>
            </a:r>
          </a:p>
          <a:p>
            <a:pPr marL="685800" lvl="1" indent="-228600">
              <a:buFont typeface="+mj-lt"/>
              <a:buAutoNum type="arabicPeriod"/>
            </a:pPr>
            <a:r>
              <a:rPr lang="nl-NL" sz="1050" dirty="0" smtClean="0"/>
              <a:t>Niet in dienst van een openbare instelling</a:t>
            </a:r>
          </a:p>
          <a:p>
            <a:pPr marL="228600" lvl="0" indent="-228600">
              <a:buFont typeface="Arial" panose="020B0604020202020204" pitchFamily="34" charset="0"/>
              <a:buChar char="•"/>
            </a:pPr>
            <a:r>
              <a:rPr lang="nl-NL" sz="1050" dirty="0" smtClean="0"/>
              <a:t>Je mag op geen enkele manier </a:t>
            </a:r>
            <a:r>
              <a:rPr lang="nl-NL" sz="1050" b="1" dirty="0" smtClean="0"/>
              <a:t>als persoon</a:t>
            </a:r>
            <a:r>
              <a:rPr lang="nl-NL" sz="1050" b="0" dirty="0" smtClean="0"/>
              <a:t> naar buiten komen</a:t>
            </a:r>
          </a:p>
          <a:p>
            <a:pPr marL="685800" lvl="1" indent="-228600">
              <a:buFont typeface="Arial" panose="020B0604020202020204" pitchFamily="34" charset="0"/>
              <a:buChar char="•"/>
            </a:pPr>
            <a:r>
              <a:rPr lang="nl-NL" sz="1050" b="0" dirty="0" smtClean="0"/>
              <a:t>PERSOON en RENÉ NIEMEIJER in familierechtbank</a:t>
            </a:r>
          </a:p>
          <a:p>
            <a:pPr marL="685800" lvl="1" indent="-228600">
              <a:buFont typeface="Arial" panose="020B0604020202020204" pitchFamily="34" charset="0"/>
              <a:buChar char="•"/>
            </a:pPr>
            <a:r>
              <a:rPr lang="nl-NL" sz="1050" b="0" dirty="0" smtClean="0"/>
              <a:t>Woonplaats = adres van de jurisdictie</a:t>
            </a:r>
          </a:p>
          <a:p>
            <a:pPr marL="685800" lvl="1" indent="-228600">
              <a:buFont typeface="Arial" panose="020B0604020202020204" pitchFamily="34" charset="0"/>
              <a:buChar char="•"/>
            </a:pPr>
            <a:r>
              <a:rPr lang="nl-NL" sz="1050" b="0" dirty="0" smtClean="0"/>
              <a:t>Een rechtszaak = correspondentie (als briefwisseling)</a:t>
            </a:r>
          </a:p>
          <a:p>
            <a:pPr marL="228600" lvl="0" indent="-228600">
              <a:buFont typeface="Arial" panose="020B0604020202020204" pitchFamily="34" charset="0"/>
              <a:buChar char="•"/>
            </a:pPr>
            <a:endParaRPr lang="nl-NL" sz="1050" dirty="0" smtClean="0"/>
          </a:p>
          <a:p>
            <a:pPr marL="0" lvl="0" indent="0">
              <a:buFont typeface="Arial" panose="020B0604020202020204" pitchFamily="34" charset="0"/>
              <a:buNone/>
            </a:pPr>
            <a:r>
              <a:rPr lang="nl-NL" sz="1050" dirty="0" smtClean="0"/>
              <a:t>Niet doen!</a:t>
            </a:r>
          </a:p>
          <a:p>
            <a:pPr marL="228600" lvl="0" indent="-228600">
              <a:buFont typeface="Arial" panose="020B0604020202020204" pitchFamily="34" charset="0"/>
              <a:buChar char="•"/>
            </a:pPr>
            <a:r>
              <a:rPr lang="nl-NL" sz="1050" dirty="0" smtClean="0"/>
              <a:t>Citeren </a:t>
            </a:r>
          </a:p>
          <a:p>
            <a:pPr marL="685800" lvl="1" indent="-228600">
              <a:buFont typeface="Arial" panose="020B0604020202020204" pitchFamily="34" charset="0"/>
              <a:buChar char="•"/>
            </a:pPr>
            <a:r>
              <a:rPr lang="nl-NL" sz="1050" dirty="0" smtClean="0"/>
              <a:t>Geen enkele wet mag geciteerd worden</a:t>
            </a:r>
          </a:p>
          <a:p>
            <a:pPr marL="685800" lvl="1" indent="-228600">
              <a:buFont typeface="Arial" panose="020B0604020202020204" pitchFamily="34" charset="0"/>
              <a:buChar char="•"/>
            </a:pPr>
            <a:r>
              <a:rPr lang="nl-NL" sz="1050" dirty="0" smtClean="0"/>
              <a:t>Onvoorwaardelucke</a:t>
            </a:r>
            <a:r>
              <a:rPr lang="nl-NL" sz="1050" baseline="0" dirty="0" smtClean="0"/>
              <a:t> regels van het recht wel </a:t>
            </a:r>
            <a:r>
              <a:rPr lang="nl-NL" sz="1050" baseline="0" dirty="0" smtClean="0">
                <a:sym typeface="Wingdings" panose="05000000000000000000" pitchFamily="2" charset="2"/>
              </a:rPr>
              <a:t> rechtsmaximen</a:t>
            </a:r>
          </a:p>
          <a:p>
            <a:pPr marL="228600" lvl="0" indent="-228600">
              <a:buFont typeface="Arial" panose="020B0604020202020204" pitchFamily="34" charset="0"/>
              <a:buChar char="•"/>
            </a:pPr>
            <a:r>
              <a:rPr lang="nl-NL" sz="1050" baseline="0" dirty="0" smtClean="0">
                <a:sym typeface="Wingdings" panose="05000000000000000000" pitchFamily="2" charset="2"/>
              </a:rPr>
              <a:t>Brief beantwoorden van autoriteiten binnen hun jurisdictie</a:t>
            </a:r>
          </a:p>
          <a:p>
            <a:pPr marL="228600" lvl="0" indent="-228600">
              <a:buFont typeface="Arial" panose="020B0604020202020204" pitchFamily="34" charset="0"/>
              <a:buChar char="•"/>
            </a:pPr>
            <a:endParaRPr lang="nl-NL" sz="1050" baseline="0" dirty="0" smtClean="0">
              <a:sym typeface="Wingdings" panose="05000000000000000000" pitchFamily="2" charset="2"/>
            </a:endParaRPr>
          </a:p>
          <a:p>
            <a:pPr marL="0" lvl="0" indent="0">
              <a:buFont typeface="Arial" panose="020B0604020202020204" pitchFamily="34" charset="0"/>
              <a:buNone/>
            </a:pPr>
            <a:r>
              <a:rPr lang="nl-NL" sz="1050" baseline="0" dirty="0" smtClean="0">
                <a:sym typeface="Wingdings" panose="05000000000000000000" pitchFamily="2" charset="2"/>
              </a:rPr>
              <a:t>Argumentatie</a:t>
            </a:r>
          </a:p>
          <a:p>
            <a:pPr marL="228600" lvl="0" indent="-228600">
              <a:buFont typeface="Arial" panose="020B0604020202020204" pitchFamily="34" charset="0"/>
              <a:buChar char="•"/>
            </a:pPr>
            <a:r>
              <a:rPr lang="nl-NL" sz="1050" baseline="0" dirty="0" smtClean="0">
                <a:sym typeface="Wingdings" panose="05000000000000000000" pitchFamily="2" charset="2"/>
              </a:rPr>
              <a:t>Inhoud van de argumentatie gaat het niet om, maar om de gebreken van de uiterlucke vorm.</a:t>
            </a:r>
          </a:p>
          <a:p>
            <a:pPr marL="228600" lvl="0" indent="-228600">
              <a:buFont typeface="Arial" panose="020B0604020202020204" pitchFamily="34" charset="0"/>
              <a:buChar char="•"/>
            </a:pPr>
            <a:r>
              <a:rPr lang="nl-NL" sz="1050" baseline="0" dirty="0" smtClean="0">
                <a:sym typeface="Wingdings" panose="05000000000000000000" pitchFamily="2" charset="2"/>
              </a:rPr>
              <a:t>In eerste instantie via een petitie waarin de kernuitgangspunten van de nietigverklaring worden opgenomen.</a:t>
            </a:r>
          </a:p>
          <a:p>
            <a:pPr marL="228600" lvl="0" indent="-228600">
              <a:buFont typeface="Arial" panose="020B0604020202020204" pitchFamily="34" charset="0"/>
              <a:buChar char="•"/>
            </a:pPr>
            <a:r>
              <a:rPr lang="nl-NL" sz="1050" baseline="0" dirty="0" smtClean="0">
                <a:sym typeface="Wingdings" panose="05000000000000000000" pitchFamily="2" charset="2"/>
              </a:rPr>
              <a:t>Doel is rol </a:t>
            </a:r>
            <a:r>
              <a:rPr lang="nl-NL" sz="1050" baseline="0" dirty="0" err="1" smtClean="0">
                <a:sym typeface="Wingdings" panose="05000000000000000000" pitchFamily="2" charset="2"/>
              </a:rPr>
              <a:t>omdraaing</a:t>
            </a:r>
            <a:r>
              <a:rPr lang="nl-NL" sz="1050" baseline="0" dirty="0" smtClean="0">
                <a:sym typeface="Wingdings" panose="05000000000000000000" pitchFamily="2" charset="2"/>
              </a:rPr>
              <a:t>; verweerder wordt eiser en oorspronkelijke eiser de verweerder of aangeklaagde</a:t>
            </a:r>
          </a:p>
          <a:p>
            <a:pPr marL="228600" lvl="0" indent="-228600">
              <a:buFont typeface="Arial" panose="020B0604020202020204" pitchFamily="34" charset="0"/>
              <a:buChar char="•"/>
            </a:pPr>
            <a:endParaRPr lang="nl-NL" sz="1050" baseline="0" dirty="0" smtClean="0">
              <a:sym typeface="Wingdings" panose="05000000000000000000" pitchFamily="2" charset="2"/>
            </a:endParaRPr>
          </a:p>
          <a:p>
            <a:pPr marL="0" lvl="0" indent="0">
              <a:buFont typeface="Arial" panose="020B0604020202020204" pitchFamily="34" charset="0"/>
              <a:buNone/>
            </a:pPr>
            <a:r>
              <a:rPr lang="nl-NL" sz="1050" baseline="0" dirty="0" smtClean="0">
                <a:sym typeface="Wingdings" panose="05000000000000000000" pitchFamily="2" charset="2"/>
              </a:rPr>
              <a:t>Inbrenging</a:t>
            </a:r>
          </a:p>
          <a:p>
            <a:pPr marL="228600" lvl="0" indent="-228600">
              <a:buFont typeface="Arial" panose="020B0604020202020204" pitchFamily="34" charset="0"/>
              <a:buChar char="•"/>
            </a:pPr>
            <a:r>
              <a:rPr lang="nl-NL" sz="1050" baseline="0" dirty="0" smtClean="0">
                <a:sym typeface="Wingdings" panose="05000000000000000000" pitchFamily="2" charset="2"/>
              </a:rPr>
              <a:t>Een tussenpersoon brengt deze in bij het recht-systeem</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28</a:t>
            </a:fld>
            <a:endParaRPr lang="nl-NL"/>
          </a:p>
        </p:txBody>
      </p:sp>
    </p:spTree>
    <p:extLst>
      <p:ext uri="{BB962C8B-B14F-4D97-AF65-F5344CB8AC3E}">
        <p14:creationId xmlns:p14="http://schemas.microsoft.com/office/powerpoint/2010/main" val="108686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29</a:t>
            </a:fld>
            <a:endParaRPr lang="nl-NL"/>
          </a:p>
        </p:txBody>
      </p:sp>
    </p:spTree>
    <p:extLst>
      <p:ext uri="{BB962C8B-B14F-4D97-AF65-F5344CB8AC3E}">
        <p14:creationId xmlns:p14="http://schemas.microsoft.com/office/powerpoint/2010/main" val="3396961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050" dirty="0" smtClean="0"/>
              <a:t>(Gerechts-)Deurwaarder </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Openbaar ambtenaar die is belast met het verrichten van zogenaamde ambtshandelingen.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Bij ambtshandelingen die door de deurwaarder worden verricht, kan worden gedacht aan het: </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uitbrengen van dagvaardingen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betekenen (officieel overhandigen) van vonnissen en dwangbevelen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leggen van beslagen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ontruimen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Voeren ook niet-ambtelijke werkzaamheden uit, zoals incassowerkzaamheden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Gerechtsdeurwaarderswet art. 2, lid 1; taken</a:t>
            </a:r>
          </a:p>
          <a:p>
            <a:pPr marL="171450" indent="-171450">
              <a:buFont typeface="Arial" panose="020B0604020202020204" pitchFamily="34" charset="0"/>
              <a:buChar char="•"/>
            </a:pPr>
            <a:endParaRPr lang="nl-NL" sz="1050" b="0" i="0" kern="1200" dirty="0" smtClean="0">
              <a:solidFill>
                <a:schemeClr val="tx1"/>
              </a:solidFill>
              <a:effectLst/>
              <a:latin typeface="+mn-lt"/>
              <a:ea typeface="+mn-ea"/>
              <a:cs typeface="+mn-cs"/>
            </a:endParaRPr>
          </a:p>
          <a:p>
            <a:pPr marL="0" indent="0">
              <a:buFont typeface="Arial" panose="020B0604020202020204" pitchFamily="34" charset="0"/>
              <a:buNone/>
            </a:pPr>
            <a:r>
              <a:rPr lang="nl-NL" sz="1050" b="0" i="0" kern="1200" dirty="0" smtClean="0">
                <a:solidFill>
                  <a:schemeClr val="tx1"/>
                </a:solidFill>
                <a:effectLst/>
                <a:latin typeface="+mn-lt"/>
                <a:ea typeface="+mn-ea"/>
                <a:cs typeface="+mn-cs"/>
              </a:rPr>
              <a:t>Waarop mag de deurwaarder beslagleggen?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Mag beslag leggen op alles wat geld waard is. </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Je rekeningen, meubels, televisie, auto, maar ook op je inkomen of vermogen. </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Wel is er een beslagvrije voet: op dat deel van uw inkomen mag geen beslag gelegd worden. Je moet namelijk wel een basisbedrag hebben om van te kunnen leven. </a:t>
            </a:r>
          </a:p>
          <a:p>
            <a:pPr marL="171450" lvl="0" indent="-171450">
              <a:buFont typeface="Arial" panose="020B0604020202020204" pitchFamily="34" charset="0"/>
              <a:buChar char="•"/>
            </a:pPr>
            <a:r>
              <a:rPr lang="nl-NL" sz="1050" b="1" i="0" kern="1200" dirty="0" smtClean="0">
                <a:solidFill>
                  <a:schemeClr val="tx1"/>
                </a:solidFill>
                <a:effectLst/>
                <a:latin typeface="+mn-lt"/>
                <a:ea typeface="+mn-ea"/>
                <a:cs typeface="+mn-cs"/>
              </a:rPr>
              <a:t>Geen beslag </a:t>
            </a:r>
            <a:r>
              <a:rPr lang="nl-NL" sz="1050" b="0" i="0" kern="1200" dirty="0" smtClean="0">
                <a:solidFill>
                  <a:schemeClr val="tx1"/>
                </a:solidFill>
                <a:effectLst/>
                <a:latin typeface="+mn-lt"/>
                <a:ea typeface="+mn-ea"/>
                <a:cs typeface="+mn-cs"/>
              </a:rPr>
              <a:t>leggen op je etensvoorraad (1 maand), beddengoed en de kleding die je draagt.</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basis inboedel zoals bedden, beddengoed, tafel, stoelen, gordijnen, servies, kasten, koelkast en wasmachine</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kleding</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eten en drinken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spullen voor persoonlijke verzorging zoals een föhn of een scheerapparaat</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spullen die je in Nederland nodig heeft voor een normaal leven zoals een mobiele telefoon of een computer</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speelgoed van uw kinderen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spullen die je nodig hebt om jouw inkomen te houden of voor een studie</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belangrijke persoonlijke spullen zoals een trouwring of fotoboeken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huisdieren en spullen die je nodig hebt voor het verzorgen van jouw huisdieren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spullen die niet van jou zijn volgens een akte van de notaris. Dit staat bijvoorbeeld in een samenlevingsovereenkomst.</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spullen van een huurder of onderhuurder. Je moet de deurwaarder dan wel een huurcontract kunnen laten zien.</a:t>
            </a:r>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30</a:t>
            </a:fld>
            <a:endParaRPr lang="nl-NL"/>
          </a:p>
        </p:txBody>
      </p:sp>
    </p:spTree>
    <p:extLst>
      <p:ext uri="{BB962C8B-B14F-4D97-AF65-F5344CB8AC3E}">
        <p14:creationId xmlns:p14="http://schemas.microsoft.com/office/powerpoint/2010/main" val="192865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Het vermoeden van de wet dwingt ons het systeem volledig te verlaten!</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a:t>
            </a:fld>
            <a:endParaRPr lang="nl-NL"/>
          </a:p>
        </p:txBody>
      </p:sp>
    </p:spTree>
    <p:extLst>
      <p:ext uri="{BB962C8B-B14F-4D97-AF65-F5344CB8AC3E}">
        <p14:creationId xmlns:p14="http://schemas.microsoft.com/office/powerpoint/2010/main" val="2724644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50" dirty="0" smtClean="0"/>
              <a:t>Hij/zij heeft onder ede bevestigd</a:t>
            </a:r>
          </a:p>
          <a:p>
            <a:pPr marL="171450" indent="-171450">
              <a:buFont typeface="Arial" panose="020B0604020202020204" pitchFamily="34" charset="0"/>
              <a:buChar char="•"/>
            </a:pPr>
            <a:r>
              <a:rPr lang="nl-NL" sz="1050" dirty="0" smtClean="0"/>
              <a:t>Handgeschreven of gedrukte verklaring</a:t>
            </a:r>
          </a:p>
          <a:p>
            <a:pPr marL="171450" indent="-171450">
              <a:buFont typeface="Arial" panose="020B0604020202020204" pitchFamily="34" charset="0"/>
              <a:buChar char="•"/>
            </a:pPr>
            <a:r>
              <a:rPr lang="nl-NL" sz="1050" dirty="0" smtClean="0"/>
              <a:t>Beschrijving van feiten</a:t>
            </a:r>
          </a:p>
          <a:p>
            <a:pPr marL="171450" indent="-171450">
              <a:buFont typeface="Arial" panose="020B0604020202020204" pitchFamily="34" charset="0"/>
              <a:buChar char="•"/>
            </a:pPr>
            <a:r>
              <a:rPr lang="nl-NL" sz="1050" dirty="0" smtClean="0"/>
              <a:t>Uit vrije wil opgesteld</a:t>
            </a:r>
          </a:p>
          <a:p>
            <a:pPr marL="171450" indent="-171450">
              <a:buFont typeface="Arial" panose="020B0604020202020204" pitchFamily="34" charset="0"/>
              <a:buChar char="•"/>
            </a:pPr>
            <a:r>
              <a:rPr lang="nl-NL" sz="1050" dirty="0" smtClean="0"/>
              <a:t>Bevestigd door een eed of belofte</a:t>
            </a:r>
          </a:p>
          <a:p>
            <a:pPr marL="171450" indent="-171450">
              <a:buFont typeface="Arial" panose="020B0604020202020204" pitchFamily="34" charset="0"/>
              <a:buChar char="•"/>
            </a:pPr>
            <a:r>
              <a:rPr lang="nl-NL" sz="1050" dirty="0" smtClean="0"/>
              <a:t>Gedaan door een ambtenaar met bevoegdheid (notaris)</a:t>
            </a:r>
          </a:p>
          <a:p>
            <a:pPr marL="171450" indent="-171450">
              <a:buFont typeface="Arial" panose="020B0604020202020204" pitchFamily="34" charset="0"/>
              <a:buChar char="•"/>
            </a:pPr>
            <a:r>
              <a:rPr lang="nl-NL" sz="1050" dirty="0" smtClean="0"/>
              <a:t>Zonder openbaring aan de tegenpartij</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Doel</a:t>
            </a:r>
          </a:p>
          <a:p>
            <a:pPr marL="171450" indent="-171450">
              <a:buFont typeface="Arial" panose="020B0604020202020204" pitchFamily="34" charset="0"/>
              <a:buChar char="•"/>
            </a:pPr>
            <a:r>
              <a:rPr lang="nl-NL" sz="1050" dirty="0" smtClean="0"/>
              <a:t>Om een reeks bewijsstukken op papier vast te leggen, die onze bedoelingen en reputatie (standing) bevestigen, en om te voorkomen dat iemand ons dwingt tot ‘vrijwillige’ contracten.</a:t>
            </a:r>
          </a:p>
          <a:p>
            <a:pPr marL="171450" indent="-171450">
              <a:buFont typeface="Arial" panose="020B0604020202020204" pitchFamily="34" charset="0"/>
              <a:buChar char="•"/>
            </a:pPr>
            <a:r>
              <a:rPr lang="nl-NL" sz="1050" dirty="0" smtClean="0"/>
              <a:t>Bevestigt en versterkt een persoonlucke waarheid</a:t>
            </a:r>
          </a:p>
          <a:p>
            <a:pPr marL="171450" indent="-171450">
              <a:buFont typeface="Arial" panose="020B0604020202020204" pitchFamily="34" charset="0"/>
              <a:buChar char="•"/>
            </a:pPr>
            <a:r>
              <a:rPr lang="nl-NL" sz="1050" dirty="0" smtClean="0"/>
              <a:t>Vertegenwoordigt het gerechtelijk vonnis; we zullen onze eigen rechter zijn en ons eigen vonnis vellen.</a:t>
            </a:r>
          </a:p>
          <a:p>
            <a:pPr marL="171450" indent="-171450">
              <a:buFont typeface="Arial" panose="020B0604020202020204" pitchFamily="34" charset="0"/>
              <a:buChar char="•"/>
            </a:pPr>
            <a:r>
              <a:rPr lang="nl-NL" sz="1050" dirty="0" smtClean="0"/>
              <a:t>Mits geen beëdigde tegenverklaring</a:t>
            </a:r>
          </a:p>
          <a:p>
            <a:pPr marL="171450" indent="-171450">
              <a:buFont typeface="Arial" panose="020B0604020202020204" pitchFamily="34" charset="0"/>
              <a:buChar char="•"/>
            </a:pPr>
            <a:r>
              <a:rPr lang="nl-NL" sz="1050" b="1" dirty="0" smtClean="0"/>
              <a:t>Let op: </a:t>
            </a:r>
          </a:p>
          <a:p>
            <a:pPr marL="628650" lvl="1" indent="-171450">
              <a:buFont typeface="Arial" panose="020B0604020202020204" pitchFamily="34" charset="0"/>
              <a:buChar char="•"/>
            </a:pPr>
            <a:r>
              <a:rPr lang="nl-NL" sz="1050" b="0" dirty="0" smtClean="0"/>
              <a:t>Oppassen tijdens de productie geen fouten te maken en meineed te riskeren</a:t>
            </a:r>
          </a:p>
          <a:p>
            <a:pPr marL="628650" lvl="1" indent="-171450">
              <a:buFont typeface="Arial" panose="020B0604020202020204" pitchFamily="34" charset="0"/>
              <a:buChar char="•"/>
            </a:pPr>
            <a:r>
              <a:rPr lang="nl-NL" sz="1050" b="0" dirty="0" smtClean="0"/>
              <a:t>Bewering met de eed van waarheid, correctheid en volledigheid bevestigd zijn.</a:t>
            </a:r>
          </a:p>
          <a:p>
            <a:pPr marL="628650" lvl="1" indent="-171450">
              <a:buFont typeface="Arial" panose="020B0604020202020204" pitchFamily="34" charset="0"/>
              <a:buChar char="•"/>
            </a:pPr>
            <a:endParaRPr lang="nl-NL" sz="1050" b="0" dirty="0" smtClean="0"/>
          </a:p>
          <a:p>
            <a:pPr marL="0" lvl="0" indent="0">
              <a:buFont typeface="Arial" panose="020B0604020202020204" pitchFamily="34" charset="0"/>
              <a:buNone/>
            </a:pPr>
            <a:r>
              <a:rPr lang="nl-NL" sz="1050" b="0" dirty="0" smtClean="0"/>
              <a:t>Doeleinden</a:t>
            </a:r>
          </a:p>
          <a:p>
            <a:pPr marL="171450" lvl="0" indent="-171450">
              <a:buFont typeface="Arial" panose="020B0604020202020204" pitchFamily="34" charset="0"/>
              <a:buChar char="•"/>
            </a:pPr>
            <a:r>
              <a:rPr lang="nl-NL" sz="1050" b="0" dirty="0" smtClean="0"/>
              <a:t>Geen ‘</a:t>
            </a:r>
            <a:r>
              <a:rPr lang="nl-NL" sz="1050" b="0" dirty="0" err="1" smtClean="0"/>
              <a:t>true</a:t>
            </a:r>
            <a:r>
              <a:rPr lang="nl-NL" sz="1050" b="0" dirty="0" smtClean="0"/>
              <a:t> </a:t>
            </a:r>
            <a:r>
              <a:rPr lang="nl-NL" sz="1050" b="0" dirty="0" err="1" smtClean="0"/>
              <a:t>bill</a:t>
            </a:r>
            <a:r>
              <a:rPr lang="nl-NL" sz="1050" b="0" dirty="0" smtClean="0"/>
              <a:t>’ ontvangen</a:t>
            </a:r>
          </a:p>
          <a:p>
            <a:pPr marL="171450" lvl="0" indent="-171450">
              <a:buFont typeface="Arial" panose="020B0604020202020204" pitchFamily="34" charset="0"/>
              <a:buChar char="•"/>
            </a:pPr>
            <a:r>
              <a:rPr lang="nl-NL" sz="1050" b="0" dirty="0" smtClean="0"/>
              <a:t>Om een beëdigde boekhoudverklaring vragen</a:t>
            </a:r>
          </a:p>
          <a:p>
            <a:pPr marL="171450" lvl="0" indent="-171450">
              <a:buFont typeface="Arial" panose="020B0604020202020204" pitchFamily="34" charset="0"/>
              <a:buChar char="•"/>
            </a:pPr>
            <a:r>
              <a:rPr lang="nl-NL" sz="1050" b="0" dirty="0" smtClean="0"/>
              <a:t>Beëdigde verklaring van kennisgeving</a:t>
            </a:r>
            <a:r>
              <a:rPr lang="nl-NL" sz="1050" b="1" dirty="0" smtClean="0"/>
              <a:t> </a:t>
            </a:r>
            <a:r>
              <a:rPr lang="nl-NL" sz="1050" b="0" dirty="0" smtClean="0"/>
              <a:t>naar een autoriteit sturen als ze ons geen bewijs overleggen van autoriteit,</a:t>
            </a:r>
            <a:r>
              <a:rPr lang="nl-NL" sz="1050" b="0" baseline="0" dirty="0" smtClean="0"/>
              <a:t> identiteit en legitimiteit</a:t>
            </a:r>
          </a:p>
          <a:p>
            <a:pPr marL="171450" lvl="0" indent="-171450">
              <a:buFont typeface="Arial" panose="020B0604020202020204" pitchFamily="34" charset="0"/>
              <a:buChar char="•"/>
            </a:pPr>
            <a:r>
              <a:rPr lang="nl-NL" sz="1050" b="0" dirty="0" smtClean="0"/>
              <a:t>Contracten bevestigen</a:t>
            </a:r>
          </a:p>
          <a:p>
            <a:pPr marL="171450" lvl="0" indent="-171450">
              <a:buFont typeface="Arial" panose="020B0604020202020204" pitchFamily="34" charset="0"/>
              <a:buChar char="•"/>
            </a:pPr>
            <a:r>
              <a:rPr lang="nl-NL" sz="1050" b="0" dirty="0" smtClean="0"/>
              <a:t>Meldingen van claims of executies en inbeslagnames te bevestigen</a:t>
            </a:r>
          </a:p>
          <a:p>
            <a:pPr marL="171450" lvl="0" indent="-171450">
              <a:buFont typeface="Arial" panose="020B0604020202020204" pitchFamily="34" charset="0"/>
              <a:buChar char="•"/>
            </a:pPr>
            <a:r>
              <a:rPr lang="nl-NL" sz="1050" b="0" dirty="0" smtClean="0"/>
              <a:t>Geloofwaardig maken van pandrechten</a:t>
            </a:r>
          </a:p>
          <a:p>
            <a:pPr marL="171450" lvl="0" indent="-171450">
              <a:buFont typeface="Arial" panose="020B0604020202020204" pitchFamily="34" charset="0"/>
              <a:buChar char="•"/>
            </a:pPr>
            <a:r>
              <a:rPr lang="nl-NL" sz="1050" b="0" dirty="0" smtClean="0"/>
              <a:t>Etc.</a:t>
            </a:r>
          </a:p>
          <a:p>
            <a:pPr marL="171450" lvl="0" indent="-171450">
              <a:buFont typeface="Arial" panose="020B0604020202020204" pitchFamily="34" charset="0"/>
              <a:buChar char="•"/>
            </a:pPr>
            <a:endParaRPr lang="nl-NL" sz="1050" b="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31</a:t>
            </a:fld>
            <a:endParaRPr lang="nl-NL"/>
          </a:p>
        </p:txBody>
      </p:sp>
    </p:spTree>
    <p:extLst>
      <p:ext uri="{BB962C8B-B14F-4D97-AF65-F5344CB8AC3E}">
        <p14:creationId xmlns:p14="http://schemas.microsoft.com/office/powerpoint/2010/main" val="2300178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b="1" i="0" kern="1200" dirty="0" smtClean="0">
                <a:solidFill>
                  <a:schemeClr val="tx1"/>
                </a:solidFill>
                <a:effectLst/>
                <a:latin typeface="+mn-lt"/>
                <a:ea typeface="+mn-ea"/>
                <a:cs typeface="+mn-cs"/>
              </a:rPr>
              <a:t>Definitie; Wat is de zekerheidsstellingsovereenkomst?</a:t>
            </a:r>
            <a:endParaRPr lang="nl-NL" sz="105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Is een privaat contract tussen jij levende mens (LM) en je natuurlijk persoon (NP) dat we vastleggen via de UCC 1 registratie.</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Het stelt derde partijen in kennis van het volledige</a:t>
            </a:r>
            <a:r>
              <a:rPr lang="nl-NL" sz="1050" b="0" i="0" kern="1200" baseline="0" dirty="0" smtClean="0">
                <a:solidFill>
                  <a:schemeClr val="tx1"/>
                </a:solidFill>
                <a:effectLst/>
                <a:latin typeface="+mn-lt"/>
                <a:ea typeface="+mn-ea"/>
                <a:cs typeface="+mn-cs"/>
              </a:rPr>
              <a:t> zekerheidsrecht van de schuldeiser op het onderpand van de schuldenaar</a:t>
            </a:r>
            <a:endParaRPr lang="nl-NL" sz="1050" b="0" i="0" kern="1200" dirty="0" smtClean="0">
              <a:solidFill>
                <a:schemeClr val="tx1"/>
              </a:solidFill>
              <a:effectLst/>
              <a:latin typeface="+mn-lt"/>
              <a:ea typeface="+mn-ea"/>
              <a:cs typeface="+mn-cs"/>
            </a:endParaRPr>
          </a:p>
          <a:p>
            <a:endParaRPr lang="nl-NL" sz="1050" b="0" i="0" kern="1200" dirty="0" smtClean="0">
              <a:solidFill>
                <a:schemeClr val="tx1"/>
              </a:solidFill>
              <a:effectLst/>
              <a:latin typeface="+mn-lt"/>
              <a:ea typeface="+mn-ea"/>
              <a:cs typeface="+mn-cs"/>
            </a:endParaRPr>
          </a:p>
          <a:p>
            <a:r>
              <a:rPr lang="nl-NL" sz="1050" b="0" i="0" kern="1200" dirty="0" smtClean="0">
                <a:solidFill>
                  <a:schemeClr val="tx1"/>
                </a:solidFill>
                <a:effectLst/>
                <a:latin typeface="+mn-lt"/>
                <a:ea typeface="+mn-ea"/>
                <a:cs typeface="+mn-cs"/>
              </a:rPr>
              <a:t>Waarom?</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Met dit contract stel jij je bezit (huis, aandelen, bankrekening, auto, …..) zeker, door deze over te dragen van je persoon naar je mens. Je NP wordt dan de schuldenaar en jij mens bent dan de preferente (bij voorrang) schuldeiser.</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Elke andere partij die nu iets van je persoon wil, komt na jou EN moet een zware boete betalen als het een vordering is waarmee jij niet akkoord gaat bijv. een boete, belastingen…..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De registratie van deze overeenkomst gebeurt via UCC financial statement in Washington DC. Daar Washington DC onder internationaal recht (en bovendien Common </a:t>
            </a:r>
            <a:r>
              <a:rPr lang="nl-NL" sz="1050" b="0" i="0" kern="1200" dirty="0" err="1" smtClean="0">
                <a:solidFill>
                  <a:schemeClr val="tx1"/>
                </a:solidFill>
                <a:effectLst/>
                <a:latin typeface="+mn-lt"/>
                <a:ea typeface="+mn-ea"/>
                <a:cs typeface="+mn-cs"/>
              </a:rPr>
              <a:t>Law</a:t>
            </a:r>
            <a:r>
              <a:rPr lang="nl-NL" sz="1050" b="0" i="0" kern="1200" dirty="0" smtClean="0">
                <a:solidFill>
                  <a:schemeClr val="tx1"/>
                </a:solidFill>
                <a:effectLst/>
                <a:latin typeface="+mn-lt"/>
                <a:ea typeface="+mn-ea"/>
                <a:cs typeface="+mn-cs"/>
              </a:rPr>
              <a:t>) valt, staat deze boven nationaal recht (grondwet per land). Beslaglegging en onteigening ga je hiermee tegen.</a:t>
            </a:r>
          </a:p>
          <a:p>
            <a:endParaRPr lang="nl-NL" sz="1050" b="0" i="0" kern="1200" dirty="0" smtClean="0">
              <a:solidFill>
                <a:schemeClr val="tx1"/>
              </a:solidFill>
              <a:effectLst/>
              <a:latin typeface="+mn-lt"/>
              <a:ea typeface="+mn-ea"/>
              <a:cs typeface="+mn-cs"/>
            </a:endParaRPr>
          </a:p>
          <a:p>
            <a:r>
              <a:rPr lang="nl-NL" sz="1050" b="0" i="0" kern="1200" dirty="0" smtClean="0">
                <a:solidFill>
                  <a:schemeClr val="tx1"/>
                </a:solidFill>
                <a:effectLst/>
                <a:latin typeface="+mn-lt"/>
                <a:ea typeface="+mn-ea"/>
                <a:cs typeface="+mn-cs"/>
              </a:rPr>
              <a:t>Opzet UCC-1 </a:t>
            </a:r>
            <a:r>
              <a:rPr lang="nl-NL" sz="1050" b="0" i="0" kern="1200" dirty="0" err="1" smtClean="0">
                <a:solidFill>
                  <a:schemeClr val="tx1"/>
                </a:solidFill>
                <a:effectLst/>
                <a:latin typeface="+mn-lt"/>
                <a:ea typeface="+mn-ea"/>
                <a:cs typeface="+mn-cs"/>
              </a:rPr>
              <a:t>Financing</a:t>
            </a:r>
            <a:r>
              <a:rPr lang="nl-NL" sz="1050" b="0" i="0" kern="1200" dirty="0" smtClean="0">
                <a:solidFill>
                  <a:schemeClr val="tx1"/>
                </a:solidFill>
                <a:effectLst/>
                <a:latin typeface="+mn-lt"/>
                <a:ea typeface="+mn-ea"/>
                <a:cs typeface="+mn-cs"/>
              </a:rPr>
              <a:t> statement</a:t>
            </a:r>
          </a:p>
          <a:p>
            <a:pPr marL="228600" indent="-228600">
              <a:buFont typeface="+mj-lt"/>
              <a:buAutoNum type="arabicPeriod"/>
            </a:pPr>
            <a:r>
              <a:rPr lang="nl-NL" sz="1050" b="0" i="0" kern="1200" dirty="0" smtClean="0">
                <a:solidFill>
                  <a:schemeClr val="tx1"/>
                </a:solidFill>
                <a:effectLst/>
                <a:latin typeface="+mn-lt"/>
                <a:ea typeface="+mn-ea"/>
                <a:cs typeface="+mn-cs"/>
              </a:rPr>
              <a:t>De naam en adres van de schuldenaar</a:t>
            </a:r>
          </a:p>
          <a:p>
            <a:pPr marL="228600" indent="-228600">
              <a:buFont typeface="+mj-lt"/>
              <a:buAutoNum type="arabicPeriod"/>
            </a:pPr>
            <a:r>
              <a:rPr lang="nl-NL" sz="1050" b="0" i="0" kern="1200" dirty="0" smtClean="0">
                <a:solidFill>
                  <a:schemeClr val="tx1"/>
                </a:solidFill>
                <a:effectLst/>
                <a:latin typeface="+mn-lt"/>
                <a:ea typeface="+mn-ea"/>
                <a:cs typeface="+mn-cs"/>
              </a:rPr>
              <a:t>De naam en adres van de schuldeiser (zekerheidsnemer)</a:t>
            </a:r>
          </a:p>
          <a:p>
            <a:pPr marL="228600" indent="-228600">
              <a:buFont typeface="+mj-lt"/>
              <a:buAutoNum type="arabicPeriod"/>
            </a:pPr>
            <a:r>
              <a:rPr lang="nl-NL" sz="1050" b="0" i="0" kern="1200" dirty="0" smtClean="0">
                <a:solidFill>
                  <a:schemeClr val="tx1"/>
                </a:solidFill>
                <a:effectLst/>
                <a:latin typeface="+mn-lt"/>
                <a:ea typeface="+mn-ea"/>
                <a:cs typeface="+mn-cs"/>
              </a:rPr>
              <a:t>Voldoende beschrijving van het eigendom toont, dat door de schuldenaar als zekerheid voor de schuld is verpand</a:t>
            </a:r>
          </a:p>
          <a:p>
            <a:pPr marL="228600" indent="-228600">
              <a:buFont typeface="+mj-lt"/>
              <a:buAutoNum type="arabicPeriod"/>
            </a:pPr>
            <a:r>
              <a:rPr lang="nl-NL" sz="1050" b="0" i="0" kern="1200" dirty="0" smtClean="0">
                <a:solidFill>
                  <a:schemeClr val="tx1"/>
                </a:solidFill>
                <a:effectLst/>
                <a:latin typeface="+mn-lt"/>
                <a:ea typeface="+mn-ea"/>
                <a:cs typeface="+mn-cs"/>
              </a:rPr>
              <a:t>Verklaring</a:t>
            </a:r>
            <a:r>
              <a:rPr lang="nl-NL" sz="1050" b="0" i="0" kern="1200" baseline="0" dirty="0" smtClean="0">
                <a:solidFill>
                  <a:schemeClr val="tx1"/>
                </a:solidFill>
                <a:effectLst/>
                <a:latin typeface="+mn-lt"/>
                <a:ea typeface="+mn-ea"/>
                <a:cs typeface="+mn-cs"/>
              </a:rPr>
              <a:t> van de kredietgarantie</a:t>
            </a:r>
            <a:endParaRPr lang="nl-NL" sz="1050" b="0" i="0" kern="1200" dirty="0" smtClean="0">
              <a:solidFill>
                <a:schemeClr val="tx1"/>
              </a:solidFill>
              <a:effectLst/>
              <a:latin typeface="+mn-lt"/>
              <a:ea typeface="+mn-ea"/>
              <a:cs typeface="+mn-cs"/>
            </a:endParaRPr>
          </a:p>
          <a:p>
            <a:endParaRPr lang="nl-NL" sz="1050" b="0" i="0" kern="1200" dirty="0" smtClean="0">
              <a:solidFill>
                <a:schemeClr val="tx1"/>
              </a:solidFill>
              <a:effectLst/>
              <a:latin typeface="+mn-lt"/>
              <a:ea typeface="+mn-ea"/>
              <a:cs typeface="+mn-cs"/>
            </a:endParaRPr>
          </a:p>
          <a:p>
            <a:r>
              <a:rPr lang="nl-NL" sz="1050" b="0" i="0" kern="1200" dirty="0" smtClean="0">
                <a:solidFill>
                  <a:schemeClr val="tx1"/>
                </a:solidFill>
                <a:effectLst/>
                <a:latin typeface="+mn-lt"/>
                <a:ea typeface="+mn-ea"/>
                <a:cs typeface="+mn-cs"/>
              </a:rPr>
              <a:t>Wanneer in te zetten?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protesteren van boetes</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protesteren van belastingen, aanslagen, taxen, erfeniskosten……..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protesteren van deurwaarderskosten</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afwijzen van dagvaarding</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NIET TE GEBRUIKEN: bij contracten die jij uit vrije wil aangegaan bent</a:t>
            </a:r>
          </a:p>
          <a:p>
            <a:r>
              <a:rPr lang="nl-NL" sz="1050" b="0" i="0" kern="1200" dirty="0" smtClean="0">
                <a:solidFill>
                  <a:schemeClr val="tx1"/>
                </a:solidFill>
                <a:effectLst/>
                <a:latin typeface="+mn-lt"/>
                <a:ea typeface="+mn-ea"/>
                <a:cs typeface="+mn-cs"/>
              </a:rPr>
              <a:t>________________</a:t>
            </a:r>
          </a:p>
          <a:p>
            <a:r>
              <a:rPr lang="nl-NL" sz="1050" b="1" i="0" kern="1200" dirty="0" smtClean="0">
                <a:solidFill>
                  <a:schemeClr val="tx1"/>
                </a:solidFill>
                <a:effectLst/>
                <a:latin typeface="+mn-lt"/>
                <a:ea typeface="+mn-ea"/>
                <a:cs typeface="+mn-cs"/>
              </a:rPr>
              <a:t>VOLMACHT  NP/LM</a:t>
            </a:r>
            <a:endParaRPr lang="nl-NL" sz="105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Deze gebruik je bij de rechtbank om aan te geven dat jij optreedt in naam van je persoon. Je gebruikt die samen met je bundel LLC (3doc). </a:t>
            </a:r>
          </a:p>
          <a:p>
            <a:pPr marL="171450" indent="-171450">
              <a:buFont typeface="Arial" panose="020B0604020202020204" pitchFamily="34" charset="0"/>
              <a:buChar char="•"/>
            </a:pPr>
            <a:r>
              <a:rPr lang="nl-NL" sz="1050" b="0" i="0" kern="1200" dirty="0" smtClean="0">
                <a:solidFill>
                  <a:schemeClr val="tx1"/>
                </a:solidFill>
                <a:effectLst/>
                <a:latin typeface="+mn-lt"/>
                <a:ea typeface="+mn-ea"/>
                <a:cs typeface="+mn-cs"/>
              </a:rPr>
              <a:t>Een dagvaarding kan je schriftelijk protesteren en retourneren of je kan in naam van je mens verschijnen om opheldering te vragen. </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In beide gevallen gebruik je de volmacht en LLC bundel. </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Je laat de rechtbank ook weten dat als ze hun vordering tegen jou willen verder zetten dat zij dan ook automatisch toetreden tot je ZHO.</a:t>
            </a:r>
          </a:p>
          <a:p>
            <a:pPr marL="628650" lvl="1" indent="-171450">
              <a:buFont typeface="Arial" panose="020B0604020202020204" pitchFamily="34" charset="0"/>
              <a:buChar char="•"/>
            </a:pPr>
            <a:endParaRPr lang="nl-NL" sz="1050" b="0" i="0" kern="1200" dirty="0" smtClean="0">
              <a:solidFill>
                <a:schemeClr val="tx1"/>
              </a:solidFill>
              <a:effectLst/>
              <a:latin typeface="+mn-lt"/>
              <a:ea typeface="+mn-ea"/>
              <a:cs typeface="+mn-cs"/>
            </a:endParaRPr>
          </a:p>
          <a:p>
            <a:pPr marL="0" lvl="0" indent="0">
              <a:buFont typeface="Arial" panose="020B0604020202020204" pitchFamily="34" charset="0"/>
              <a:buNone/>
            </a:pPr>
            <a:r>
              <a:rPr lang="nl-NL" sz="1050" b="0" i="0" kern="1200" dirty="0" smtClean="0">
                <a:solidFill>
                  <a:schemeClr val="tx1"/>
                </a:solidFill>
                <a:effectLst/>
                <a:latin typeface="+mn-lt"/>
                <a:ea typeface="+mn-ea"/>
                <a:cs typeface="+mn-cs"/>
              </a:rPr>
              <a:t>Afwijzen</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Alles (op voorhand) wat naar onderworpenheid aan hun jurisdictie riekt elimineren.</a:t>
            </a:r>
          </a:p>
          <a:p>
            <a:pPr marL="0" lvl="0" indent="0">
              <a:buFont typeface="Arial" panose="020B0604020202020204" pitchFamily="34" charset="0"/>
              <a:buNone/>
            </a:pPr>
            <a:endParaRPr lang="nl-NL" sz="1050" b="0" i="0" kern="1200" dirty="0" smtClean="0">
              <a:solidFill>
                <a:schemeClr val="tx1"/>
              </a:solidFill>
              <a:effectLst/>
              <a:latin typeface="+mn-lt"/>
              <a:ea typeface="+mn-ea"/>
              <a:cs typeface="+mn-cs"/>
            </a:endParaRPr>
          </a:p>
          <a:p>
            <a:pPr marL="0" lvl="0" indent="0">
              <a:buFont typeface="Arial" panose="020B0604020202020204" pitchFamily="34" charset="0"/>
              <a:buNone/>
            </a:pPr>
            <a:r>
              <a:rPr lang="nl-NL" sz="1050" b="0" i="0" kern="1200" dirty="0" smtClean="0">
                <a:solidFill>
                  <a:schemeClr val="tx1"/>
                </a:solidFill>
                <a:effectLst/>
                <a:latin typeface="+mn-lt"/>
                <a:ea typeface="+mn-ea"/>
                <a:cs typeface="+mn-cs"/>
              </a:rPr>
              <a:t>Apostille</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Legalisatie van documenten door een recht-bank</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Kosten €22,=</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Aanvragen voor jezelf, zonder machtiging ook voor iemand anders</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Voorwaarden:</a:t>
            </a:r>
            <a:r>
              <a:rPr lang="nl-NL" sz="1050" b="0" i="0" kern="1200" baseline="0" dirty="0" smtClean="0">
                <a:solidFill>
                  <a:schemeClr val="tx1"/>
                </a:solidFill>
                <a:effectLst/>
                <a:latin typeface="+mn-lt"/>
                <a:ea typeface="+mn-ea"/>
                <a:cs typeface="+mn-cs"/>
              </a:rPr>
              <a:t> </a:t>
            </a:r>
            <a:r>
              <a:rPr lang="nl-NL" sz="1050" b="0" i="0" kern="1200" dirty="0" smtClean="0">
                <a:solidFill>
                  <a:schemeClr val="tx1"/>
                </a:solidFill>
                <a:effectLst/>
                <a:latin typeface="+mn-lt"/>
                <a:ea typeface="+mn-ea"/>
                <a:cs typeface="+mn-cs"/>
              </a:rPr>
              <a:t>Recht-banken voorzien documenten van een apostille als hierop een handtekening staat van: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(Kandidaat- en toegevoegd) notarissen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Medewerkers van de </a:t>
            </a:r>
            <a:r>
              <a:rPr lang="nl-NL" sz="1050" b="0" i="0" u="none" strike="noStrike" kern="1200" dirty="0" smtClean="0">
                <a:solidFill>
                  <a:schemeClr val="tx1"/>
                </a:solidFill>
                <a:effectLst/>
                <a:latin typeface="+mn-lt"/>
                <a:ea typeface="+mn-ea"/>
                <a:cs typeface="+mn-cs"/>
              </a:rPr>
              <a:t>Kamer</a:t>
            </a:r>
            <a:r>
              <a:rPr lang="nl-NL" sz="1050" b="0" i="0" kern="1200" dirty="0" smtClean="0">
                <a:solidFill>
                  <a:schemeClr val="tx1"/>
                </a:solidFill>
                <a:effectLst/>
                <a:latin typeface="+mn-lt"/>
                <a:ea typeface="+mn-ea"/>
                <a:cs typeface="+mn-cs"/>
              </a:rPr>
              <a:t> van Koophandel</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Ambtenaren van de burgerlijke stand van de gemeente</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Beëdigd vertalers die staan ingeschreven in het landelijk </a:t>
            </a:r>
            <a:r>
              <a:rPr lang="nl-NL" sz="1050" b="0" i="0" u="sng" kern="1200" dirty="0" smtClean="0">
                <a:solidFill>
                  <a:schemeClr val="tx1"/>
                </a:solidFill>
                <a:effectLst/>
                <a:latin typeface="+mn-lt"/>
                <a:ea typeface="+mn-ea"/>
                <a:cs typeface="+mn-cs"/>
                <a:hlinkClick r:id="rId3"/>
              </a:rPr>
              <a:t>Register beëdigde tolken en vertalers (bureauwbtv.nl)U verlaat Rechtspraak.nl</a:t>
            </a:r>
            <a:endParaRPr lang="nl-NL" sz="1050" b="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Beëdigde ambtenaren van de recht-bank</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Beëdigde ambtenaren van de Ministeries van Financiën, </a:t>
            </a:r>
            <a:r>
              <a:rPr lang="nl-NL" sz="1050" b="0" i="0" u="none" strike="noStrike" kern="1200" dirty="0" smtClean="0">
                <a:solidFill>
                  <a:schemeClr val="tx1"/>
                </a:solidFill>
                <a:effectLst/>
                <a:latin typeface="+mn-lt"/>
                <a:ea typeface="+mn-ea"/>
                <a:cs typeface="+mn-cs"/>
              </a:rPr>
              <a:t>Justitie</a:t>
            </a:r>
            <a:r>
              <a:rPr lang="nl-NL" sz="1050" b="0" i="0" kern="1200" dirty="0" smtClean="0">
                <a:solidFill>
                  <a:schemeClr val="tx1"/>
                </a:solidFill>
                <a:effectLst/>
                <a:latin typeface="+mn-lt"/>
                <a:ea typeface="+mn-ea"/>
                <a:cs typeface="+mn-cs"/>
              </a:rPr>
              <a:t> en Veiligheid (J&amp;V), Buitenlandse Zaken (BuZa), Volksgezondheid, Welzijn en Sport (VWS), Economische Zaken (EZ), Nederlandse Voedsel- en Warenautoriteit (NVWA) en Defensie</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Medewerkers van de Registratie Niet-Ingezetenen (RNI)</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Medewerkers van het Centraal Orgaan Verklaring Omtrent Gedrag (COVOG)</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Medewerkers van de Dienst Uitvoering Onderwijs (DUO)</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Medewerkers van het Benelux-Bureau voor de Intellectuele Eigendom (BBIE)</a:t>
            </a:r>
            <a:r>
              <a:rPr lang="nl-NL" sz="1050" b="0" i="0" kern="1200" baseline="0" dirty="0" smtClean="0">
                <a:solidFill>
                  <a:schemeClr val="tx1"/>
                </a:solidFill>
                <a:effectLst/>
                <a:latin typeface="+mn-lt"/>
                <a:ea typeface="+mn-ea"/>
                <a:cs typeface="+mn-cs"/>
              </a:rPr>
              <a:t>                                                                                                                                                                                                                                                                                                                                                                                                                                                                                                                                                                                                                                                                                                                                                                                                                                                                                                                                                                                                                                                                                                                                                                                                                                                                                                                                                                                                                                                         </a:t>
            </a:r>
            <a:endParaRPr lang="nl-NL" sz="105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De buitenlandse instantie waarvoor het</a:t>
            </a:r>
            <a:r>
              <a:rPr lang="nl-NL" sz="1050" b="0" i="0" kern="1200" baseline="0" dirty="0" smtClean="0">
                <a:solidFill>
                  <a:schemeClr val="tx1"/>
                </a:solidFill>
                <a:effectLst/>
                <a:latin typeface="+mn-lt"/>
                <a:ea typeface="+mn-ea"/>
                <a:cs typeface="+mn-cs"/>
              </a:rPr>
              <a:t> document met de apostille nodig is, bepaalt de geldigheidsduur.</a:t>
            </a:r>
            <a:endParaRPr lang="nl-NL" sz="105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32</a:t>
            </a:fld>
            <a:endParaRPr lang="nl-NL"/>
          </a:p>
        </p:txBody>
      </p:sp>
    </p:spTree>
    <p:extLst>
      <p:ext uri="{BB962C8B-B14F-4D97-AF65-F5344CB8AC3E}">
        <p14:creationId xmlns:p14="http://schemas.microsoft.com/office/powerpoint/2010/main" val="1185389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nl-NL" sz="1050" b="0" i="0" kern="1200" dirty="0" smtClean="0">
                <a:solidFill>
                  <a:schemeClr val="tx1"/>
                </a:solidFill>
                <a:effectLst/>
                <a:latin typeface="+mn-lt"/>
                <a:ea typeface="+mn-ea"/>
                <a:cs typeface="+mn-cs"/>
              </a:rPr>
              <a:t>3 Private contracten</a:t>
            </a:r>
          </a:p>
          <a:p>
            <a:pPr marL="228600" lvl="0" indent="-228600">
              <a:buFont typeface="+mj-lt"/>
              <a:buAutoNum type="arabicPeriod"/>
            </a:pPr>
            <a:r>
              <a:rPr lang="nl-NL" sz="1050" b="0" i="0" kern="1200" dirty="0" smtClean="0">
                <a:solidFill>
                  <a:schemeClr val="tx1"/>
                </a:solidFill>
                <a:effectLst/>
                <a:latin typeface="+mn-lt"/>
                <a:ea typeface="+mn-ea"/>
                <a:cs typeface="+mn-cs"/>
              </a:rPr>
              <a:t>De private overeenkomst (</a:t>
            </a:r>
            <a:r>
              <a:rPr lang="nl-NL" sz="1050" b="0" i="0" kern="1200" dirty="0" err="1" smtClean="0">
                <a:solidFill>
                  <a:schemeClr val="tx1"/>
                </a:solidFill>
                <a:effectLst/>
                <a:latin typeface="+mn-lt"/>
                <a:ea typeface="+mn-ea"/>
                <a:cs typeface="+mn-cs"/>
              </a:rPr>
              <a:t>Privat</a:t>
            </a:r>
            <a:r>
              <a:rPr lang="nl-NL" sz="1050" b="0" i="0" kern="1200" dirty="0" smtClean="0">
                <a:solidFill>
                  <a:schemeClr val="tx1"/>
                </a:solidFill>
                <a:effectLst/>
                <a:latin typeface="+mn-lt"/>
                <a:ea typeface="+mn-ea"/>
                <a:cs typeface="+mn-cs"/>
              </a:rPr>
              <a:t> Agreement)</a:t>
            </a:r>
          </a:p>
          <a:p>
            <a:pPr marL="685800" lvl="1" indent="-228600">
              <a:buFont typeface="Arial" panose="020B0604020202020204" pitchFamily="34" charset="0"/>
              <a:buChar char="•"/>
            </a:pPr>
            <a:r>
              <a:rPr lang="nl-NL" sz="1050" b="0" i="0" kern="1200" dirty="0" smtClean="0">
                <a:solidFill>
                  <a:schemeClr val="tx1"/>
                </a:solidFill>
                <a:effectLst/>
                <a:latin typeface="+mn-lt"/>
                <a:ea typeface="+mn-ea"/>
                <a:cs typeface="+mn-cs"/>
              </a:rPr>
              <a:t>Legt de contractuele relatie vast tussen ons,</a:t>
            </a:r>
            <a:r>
              <a:rPr lang="nl-NL" sz="1050" b="0" i="0" kern="1200" baseline="0" dirty="0" smtClean="0">
                <a:solidFill>
                  <a:schemeClr val="tx1"/>
                </a:solidFill>
                <a:effectLst/>
                <a:latin typeface="+mn-lt"/>
                <a:ea typeface="+mn-ea"/>
                <a:cs typeface="+mn-cs"/>
              </a:rPr>
              <a:t> de natuurlijke persoon als schuldeiser en de ‘</a:t>
            </a:r>
            <a:r>
              <a:rPr lang="nl-NL" sz="1050" b="0" i="0" kern="1200" baseline="0" dirty="0" err="1" smtClean="0">
                <a:solidFill>
                  <a:schemeClr val="tx1"/>
                </a:solidFill>
                <a:effectLst/>
                <a:latin typeface="+mn-lt"/>
                <a:ea typeface="+mn-ea"/>
                <a:cs typeface="+mn-cs"/>
              </a:rPr>
              <a:t>ens</a:t>
            </a:r>
            <a:r>
              <a:rPr lang="nl-NL" sz="1050" b="0" i="0" kern="1200" baseline="0" dirty="0" smtClean="0">
                <a:solidFill>
                  <a:schemeClr val="tx1"/>
                </a:solidFill>
                <a:effectLst/>
                <a:latin typeface="+mn-lt"/>
                <a:ea typeface="+mn-ea"/>
                <a:cs typeface="+mn-cs"/>
              </a:rPr>
              <a:t> leges’, de stroman, de handelsnaam en de titelhouder van alle wettelijke namen, entiteiten en afgeleiden daarvan als schuldenaar.</a:t>
            </a:r>
            <a:endParaRPr lang="nl-NL" sz="1050" b="0" i="0" kern="1200" dirty="0" smtClean="0">
              <a:solidFill>
                <a:schemeClr val="tx1"/>
              </a:solidFill>
              <a:effectLst/>
              <a:latin typeface="+mn-lt"/>
              <a:ea typeface="+mn-ea"/>
              <a:cs typeface="+mn-cs"/>
            </a:endParaRPr>
          </a:p>
          <a:p>
            <a:pPr marL="228600" lvl="0" indent="-228600">
              <a:buFont typeface="+mj-lt"/>
              <a:buAutoNum type="arabicPeriod"/>
            </a:pPr>
            <a:r>
              <a:rPr lang="nl-NL" sz="1050" b="0" i="0" kern="1200" dirty="0" smtClean="0">
                <a:solidFill>
                  <a:schemeClr val="tx1"/>
                </a:solidFill>
                <a:effectLst/>
                <a:latin typeface="+mn-lt"/>
                <a:ea typeface="+mn-ea"/>
                <a:cs typeface="+mn-cs"/>
              </a:rPr>
              <a:t>De aansprakelijkheidsvrijstelling en schadeloosstellingsovereenkomst (</a:t>
            </a:r>
            <a:r>
              <a:rPr lang="nl-NL" sz="1050" b="0" i="0" kern="1200" dirty="0" err="1" smtClean="0">
                <a:solidFill>
                  <a:schemeClr val="tx1"/>
                </a:solidFill>
                <a:effectLst/>
                <a:latin typeface="+mn-lt"/>
                <a:ea typeface="+mn-ea"/>
                <a:cs typeface="+mn-cs"/>
              </a:rPr>
              <a:t>Hold</a:t>
            </a:r>
            <a:r>
              <a:rPr lang="nl-NL" sz="1050" b="0" i="0" kern="1200" dirty="0" smtClean="0">
                <a:solidFill>
                  <a:schemeClr val="tx1"/>
                </a:solidFill>
                <a:effectLst/>
                <a:latin typeface="+mn-lt"/>
                <a:ea typeface="+mn-ea"/>
                <a:cs typeface="+mn-cs"/>
              </a:rPr>
              <a:t> </a:t>
            </a:r>
            <a:r>
              <a:rPr lang="nl-NL" sz="1050" b="0" i="0" kern="1200" dirty="0" err="1" smtClean="0">
                <a:solidFill>
                  <a:schemeClr val="tx1"/>
                </a:solidFill>
                <a:effectLst/>
                <a:latin typeface="+mn-lt"/>
                <a:ea typeface="+mn-ea"/>
                <a:cs typeface="+mn-cs"/>
              </a:rPr>
              <a:t>Harmless</a:t>
            </a:r>
            <a:r>
              <a:rPr lang="nl-NL" sz="1050" b="0" i="0" kern="1200" dirty="0" smtClean="0">
                <a:solidFill>
                  <a:schemeClr val="tx1"/>
                </a:solidFill>
                <a:effectLst/>
                <a:latin typeface="+mn-lt"/>
                <a:ea typeface="+mn-ea"/>
                <a:cs typeface="+mn-cs"/>
              </a:rPr>
              <a:t> </a:t>
            </a:r>
            <a:r>
              <a:rPr lang="nl-NL" sz="1050" b="0" i="0" kern="1200" dirty="0" err="1" smtClean="0">
                <a:solidFill>
                  <a:schemeClr val="tx1"/>
                </a:solidFill>
                <a:effectLst/>
                <a:latin typeface="+mn-lt"/>
                <a:ea typeface="+mn-ea"/>
                <a:cs typeface="+mn-cs"/>
              </a:rPr>
              <a:t>and</a:t>
            </a:r>
            <a:r>
              <a:rPr lang="nl-NL" sz="1050" b="0" i="0" kern="1200" dirty="0" smtClean="0">
                <a:solidFill>
                  <a:schemeClr val="tx1"/>
                </a:solidFill>
                <a:effectLst/>
                <a:latin typeface="+mn-lt"/>
                <a:ea typeface="+mn-ea"/>
                <a:cs typeface="+mn-cs"/>
              </a:rPr>
              <a:t> </a:t>
            </a:r>
            <a:r>
              <a:rPr lang="nl-NL" sz="1050" b="0" i="0" kern="1200" dirty="0" err="1" smtClean="0">
                <a:solidFill>
                  <a:schemeClr val="tx1"/>
                </a:solidFill>
                <a:effectLst/>
                <a:latin typeface="+mn-lt"/>
                <a:ea typeface="+mn-ea"/>
                <a:cs typeface="+mn-cs"/>
              </a:rPr>
              <a:t>Indemnity</a:t>
            </a:r>
            <a:r>
              <a:rPr lang="nl-NL" sz="1050" b="0" i="0" kern="1200" dirty="0" smtClean="0">
                <a:solidFill>
                  <a:schemeClr val="tx1"/>
                </a:solidFill>
                <a:effectLst/>
                <a:latin typeface="+mn-lt"/>
                <a:ea typeface="+mn-ea"/>
                <a:cs typeface="+mn-cs"/>
              </a:rPr>
              <a:t> Agreement)</a:t>
            </a:r>
          </a:p>
          <a:p>
            <a:pPr marL="685800" lvl="1" indent="-228600">
              <a:buFont typeface="Arial" panose="020B0604020202020204" pitchFamily="34" charset="0"/>
              <a:buChar char="•"/>
            </a:pPr>
            <a:r>
              <a:rPr lang="nl-NL" sz="1050" b="0" i="0" kern="1200" dirty="0" smtClean="0">
                <a:solidFill>
                  <a:schemeClr val="tx1"/>
                </a:solidFill>
                <a:effectLst/>
                <a:latin typeface="+mn-lt"/>
                <a:ea typeface="+mn-ea"/>
                <a:cs typeface="+mn-cs"/>
              </a:rPr>
              <a:t>Is een juridisch document waarmee de handelsnaam als schuldenaar plechtig zweert dat enerzijds de schuldeiser nooit een zekerheid of partij is bij een overbruggingskrediet (UCC 3-419) voor de schuldenaar, en anderzijds dat de schuldenaar de schuldeiser ontheft van aansprakelijkheid en vrijwaart van alle rechtsvorderingen, juridische claims, bevelen, arrestatiebevelen, gerechtelijke uitspraken, vorderingen, aansprakelijkheden, verliezen, beëdigde verklaringen, dagvaardingen, rechtszaken, kosten, boetes, leningsverplichtingen, rechten, schadevergoedingen,</a:t>
            </a:r>
            <a:r>
              <a:rPr lang="nl-NL" sz="1050" b="0" i="0" kern="1200" baseline="0" dirty="0" smtClean="0">
                <a:solidFill>
                  <a:schemeClr val="tx1"/>
                </a:solidFill>
                <a:effectLst/>
                <a:latin typeface="+mn-lt"/>
                <a:ea typeface="+mn-ea"/>
                <a:cs typeface="+mn-cs"/>
              </a:rPr>
              <a:t> rente, en dat hij alle kosten die de schuldeiser heeft gemaakt en die gekoppeld zijn aan de handelsnaam van de schuldenaar vereffent.</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De handelsnaam-stroman fungeert als een dummy.</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Vasthechten aan de zekerheidsstellingovereenkomst en openbaar maken onder verwijzing naar het UCC-1 </a:t>
            </a:r>
            <a:r>
              <a:rPr lang="nl-NL" sz="1050" b="0" i="0" kern="1200" baseline="0" dirty="0" err="1" smtClean="0">
                <a:solidFill>
                  <a:schemeClr val="tx1"/>
                </a:solidFill>
                <a:effectLst/>
                <a:latin typeface="+mn-lt"/>
                <a:ea typeface="+mn-ea"/>
                <a:cs typeface="+mn-cs"/>
              </a:rPr>
              <a:t>Financing</a:t>
            </a:r>
            <a:r>
              <a:rPr lang="nl-NL" sz="1050" b="0" i="0" kern="1200" baseline="0" dirty="0" smtClean="0">
                <a:solidFill>
                  <a:schemeClr val="tx1"/>
                </a:solidFill>
                <a:effectLst/>
                <a:latin typeface="+mn-lt"/>
                <a:ea typeface="+mn-ea"/>
                <a:cs typeface="+mn-cs"/>
              </a:rPr>
              <a:t> Statement.</a:t>
            </a:r>
            <a:endParaRPr lang="nl-NL" sz="1050" b="0" i="0" kern="1200" dirty="0" smtClean="0">
              <a:solidFill>
                <a:schemeClr val="tx1"/>
              </a:solidFill>
              <a:effectLst/>
              <a:latin typeface="+mn-lt"/>
              <a:ea typeface="+mn-ea"/>
              <a:cs typeface="+mn-cs"/>
            </a:endParaRPr>
          </a:p>
          <a:p>
            <a:pPr marL="228600" lvl="0" indent="-228600">
              <a:buFont typeface="+mj-lt"/>
              <a:buAutoNum type="arabicPeriod"/>
            </a:pPr>
            <a:r>
              <a:rPr lang="nl-NL" sz="1050" b="0" i="0" kern="1200" dirty="0" smtClean="0">
                <a:solidFill>
                  <a:schemeClr val="tx1"/>
                </a:solidFill>
                <a:effectLst/>
                <a:latin typeface="+mn-lt"/>
                <a:ea typeface="+mn-ea"/>
                <a:cs typeface="+mn-cs"/>
              </a:rPr>
              <a:t>Zekerheidsstellingovereenkomst (Security Agreement)</a:t>
            </a:r>
          </a:p>
          <a:p>
            <a:pPr marL="685800" lvl="1" indent="-228600">
              <a:buFont typeface="Arial" panose="020B0604020202020204" pitchFamily="34" charset="0"/>
              <a:buChar char="•"/>
            </a:pPr>
            <a:r>
              <a:rPr lang="nl-NL" sz="1050" b="0" i="0" kern="1200" dirty="0" smtClean="0">
                <a:solidFill>
                  <a:schemeClr val="tx1"/>
                </a:solidFill>
                <a:effectLst/>
                <a:latin typeface="+mn-lt"/>
                <a:ea typeface="+mn-ea"/>
                <a:cs typeface="+mn-cs"/>
              </a:rPr>
              <a:t>Lijst van de verpande goederen met een exacte omschrijving van de toegewezen zekerheden.</a:t>
            </a:r>
          </a:p>
          <a:p>
            <a:pPr marL="1143000" lvl="2" indent="-228600">
              <a:buFont typeface="Arial" panose="020B0604020202020204" pitchFamily="34" charset="0"/>
              <a:buChar char="•"/>
            </a:pPr>
            <a:r>
              <a:rPr lang="nl-NL" sz="1050" b="0" i="0" kern="1200" dirty="0" smtClean="0">
                <a:solidFill>
                  <a:schemeClr val="tx1"/>
                </a:solidFill>
                <a:effectLst/>
                <a:latin typeface="+mn-lt"/>
                <a:ea typeface="+mn-ea"/>
                <a:cs typeface="+mn-cs"/>
              </a:rPr>
              <a:t>Wederzijdse overeenkomst</a:t>
            </a:r>
          </a:p>
          <a:p>
            <a:pPr marL="1143000" lvl="2" indent="-228600">
              <a:buFont typeface="Arial" panose="020B0604020202020204" pitchFamily="34" charset="0"/>
              <a:buChar char="•"/>
            </a:pPr>
            <a:r>
              <a:rPr lang="nl-NL" sz="1050" b="0" i="0" kern="1200" dirty="0" smtClean="0">
                <a:solidFill>
                  <a:schemeClr val="tx1"/>
                </a:solidFill>
                <a:effectLst/>
                <a:latin typeface="+mn-lt"/>
                <a:ea typeface="+mn-ea"/>
                <a:cs typeface="+mn-cs"/>
              </a:rPr>
              <a:t>Schuldenaar brengt zekerheidsrecht (security interest) in</a:t>
            </a:r>
          </a:p>
          <a:p>
            <a:pPr marL="1143000" lvl="2" indent="-228600">
              <a:buFont typeface="Arial" panose="020B0604020202020204" pitchFamily="34" charset="0"/>
              <a:buChar char="•"/>
            </a:pPr>
            <a:r>
              <a:rPr lang="nl-NL" sz="1050" b="0" i="0" kern="1200" dirty="0" smtClean="0">
                <a:solidFill>
                  <a:schemeClr val="tx1"/>
                </a:solidFill>
                <a:effectLst/>
                <a:latin typeface="+mn-lt"/>
                <a:ea typeface="+mn-ea"/>
                <a:cs typeface="+mn-cs"/>
              </a:rPr>
              <a:t>Schuldeiser wordt de gewaarborgde partij (</a:t>
            </a:r>
            <a:r>
              <a:rPr lang="nl-NL" sz="1050" b="0" i="0" kern="1200" dirty="0" err="1" smtClean="0">
                <a:solidFill>
                  <a:schemeClr val="tx1"/>
                </a:solidFill>
                <a:effectLst/>
                <a:latin typeface="+mn-lt"/>
                <a:ea typeface="+mn-ea"/>
                <a:cs typeface="+mn-cs"/>
              </a:rPr>
              <a:t>Secured</a:t>
            </a:r>
            <a:r>
              <a:rPr lang="nl-NL" sz="1050" b="0" i="0" kern="1200" dirty="0" smtClean="0">
                <a:solidFill>
                  <a:schemeClr val="tx1"/>
                </a:solidFill>
                <a:effectLst/>
                <a:latin typeface="+mn-lt"/>
                <a:ea typeface="+mn-ea"/>
                <a:cs typeface="+mn-cs"/>
              </a:rPr>
              <a:t> Party</a:t>
            </a:r>
            <a:r>
              <a:rPr lang="nl-NL" sz="1050" b="0" i="0" kern="1200" baseline="0" dirty="0" smtClean="0">
                <a:solidFill>
                  <a:schemeClr val="tx1"/>
                </a:solidFill>
                <a:effectLst/>
                <a:latin typeface="+mn-lt"/>
                <a:ea typeface="+mn-ea"/>
                <a:cs typeface="+mn-cs"/>
              </a:rPr>
              <a:t> </a:t>
            </a:r>
            <a:r>
              <a:rPr lang="nl-NL" sz="1050" b="0" i="0" kern="1200" baseline="0" dirty="0" err="1" smtClean="0">
                <a:solidFill>
                  <a:schemeClr val="tx1"/>
                </a:solidFill>
                <a:effectLst/>
                <a:latin typeface="+mn-lt"/>
                <a:ea typeface="+mn-ea"/>
                <a:cs typeface="+mn-cs"/>
              </a:rPr>
              <a:t>Creditor</a:t>
            </a:r>
            <a:r>
              <a:rPr lang="nl-NL" sz="1050" b="0" i="0" kern="1200" baseline="0" dirty="0" smtClean="0">
                <a:solidFill>
                  <a:schemeClr val="tx1"/>
                </a:solidFill>
                <a:effectLst/>
                <a:latin typeface="+mn-lt"/>
                <a:ea typeface="+mn-ea"/>
                <a:cs typeface="+mn-cs"/>
              </a:rPr>
              <a:t>)</a:t>
            </a:r>
          </a:p>
          <a:p>
            <a:pPr marL="685800" lvl="1"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Een zekerheidsrecht wordt ondubbelzinnig en afdwingbaar als aan drie voorwaarden wordt voldaan;</a:t>
            </a:r>
          </a:p>
          <a:p>
            <a:pPr marL="1143000" lvl="2" indent="-228600">
              <a:buFont typeface="+mj-lt"/>
              <a:buAutoNum type="arabicPeriod"/>
            </a:pPr>
            <a:r>
              <a:rPr lang="nl-NL" sz="1050" b="0" i="0" kern="1200" baseline="0" dirty="0" smtClean="0">
                <a:solidFill>
                  <a:schemeClr val="tx1"/>
                </a:solidFill>
                <a:effectLst/>
                <a:latin typeface="+mn-lt"/>
                <a:ea typeface="+mn-ea"/>
                <a:cs typeface="+mn-cs"/>
              </a:rPr>
              <a:t>Passende zekerheidsstellingsovereenkomst tussen de partijen waarin de borg beschreven is.</a:t>
            </a:r>
          </a:p>
          <a:p>
            <a:pPr marL="1143000" lvl="2" indent="-228600">
              <a:buFont typeface="+mj-lt"/>
              <a:buAutoNum type="arabicPeriod"/>
            </a:pPr>
            <a:r>
              <a:rPr lang="nl-NL" sz="1050" b="0" i="0" kern="1200" baseline="0" dirty="0" smtClean="0">
                <a:solidFill>
                  <a:schemeClr val="tx1"/>
                </a:solidFill>
                <a:effectLst/>
                <a:latin typeface="+mn-lt"/>
                <a:ea typeface="+mn-ea"/>
                <a:cs typeface="+mn-cs"/>
              </a:rPr>
              <a:t>Zekerheidsnemer keent een waarde toe aan het onderpand.</a:t>
            </a:r>
          </a:p>
          <a:p>
            <a:pPr marL="1143000" lvl="2" indent="-228600">
              <a:buFont typeface="+mj-lt"/>
              <a:buAutoNum type="arabicPeriod"/>
            </a:pPr>
            <a:r>
              <a:rPr lang="nl-NL" sz="1050" b="0" i="0" kern="1200" baseline="0" dirty="0" smtClean="0">
                <a:solidFill>
                  <a:schemeClr val="tx1"/>
                </a:solidFill>
                <a:effectLst/>
                <a:latin typeface="+mn-lt"/>
                <a:ea typeface="+mn-ea"/>
                <a:cs typeface="+mn-cs"/>
              </a:rPr>
              <a:t>De schuldenaar heeft rechten als eigenaar van het onderpand en de bevoegdheid om rechten over te dragen (UCC 9.203(b)).</a:t>
            </a:r>
          </a:p>
          <a:p>
            <a:pPr marL="1143000" lvl="2" indent="-228600">
              <a:buFont typeface="Arial" panose="020B0604020202020204" pitchFamily="34" charset="0"/>
              <a:buChar char="•"/>
            </a:pPr>
            <a:r>
              <a:rPr lang="nl-NL" sz="1050" b="0" i="0" kern="1200" baseline="0" dirty="0" smtClean="0">
                <a:solidFill>
                  <a:schemeClr val="tx1"/>
                </a:solidFill>
                <a:effectLst/>
                <a:latin typeface="+mn-lt"/>
                <a:ea typeface="+mn-ea"/>
                <a:cs typeface="+mn-cs"/>
              </a:rPr>
              <a:t>Uit deze beveiligingsoverkomst volgt;</a:t>
            </a:r>
          </a:p>
          <a:p>
            <a:pPr marL="1600200" lvl="3" indent="-228600">
              <a:buFont typeface="+mj-lt"/>
              <a:buAutoNum type="alphaLcPeriod"/>
            </a:pPr>
            <a:r>
              <a:rPr lang="nl-NL" sz="1050" b="0" i="0" kern="1200" baseline="0" dirty="0" smtClean="0">
                <a:solidFill>
                  <a:schemeClr val="tx1"/>
                </a:solidFill>
                <a:effectLst/>
                <a:latin typeface="+mn-lt"/>
                <a:ea typeface="+mn-ea"/>
                <a:cs typeface="+mn-cs"/>
              </a:rPr>
              <a:t>Men krijgt beperkte controle over het fonds</a:t>
            </a:r>
          </a:p>
          <a:p>
            <a:pPr marL="1600200" lvl="3" indent="-228600">
              <a:buFont typeface="+mj-lt"/>
              <a:buAutoNum type="alphaLcPeriod"/>
            </a:pPr>
            <a:r>
              <a:rPr lang="nl-NL" sz="1050" b="0" i="0" kern="1200" baseline="0" dirty="0" smtClean="0">
                <a:solidFill>
                  <a:schemeClr val="tx1"/>
                </a:solidFill>
                <a:effectLst/>
                <a:latin typeface="+mn-lt"/>
                <a:ea typeface="+mn-ea"/>
                <a:cs typeface="+mn-cs"/>
              </a:rPr>
              <a:t>Men wordt ‘Houder te zijner tijd’ (</a:t>
            </a:r>
            <a:r>
              <a:rPr lang="nl-NL" sz="1050" b="0" i="0" kern="1200" baseline="0" dirty="0" err="1" smtClean="0">
                <a:solidFill>
                  <a:schemeClr val="tx1"/>
                </a:solidFill>
                <a:effectLst/>
                <a:latin typeface="+mn-lt"/>
                <a:ea typeface="+mn-ea"/>
                <a:cs typeface="+mn-cs"/>
              </a:rPr>
              <a:t>Holder</a:t>
            </a:r>
            <a:r>
              <a:rPr lang="nl-NL" sz="1050" b="0" i="0" kern="1200" baseline="0" dirty="0" smtClean="0">
                <a:solidFill>
                  <a:schemeClr val="tx1"/>
                </a:solidFill>
                <a:effectLst/>
                <a:latin typeface="+mn-lt"/>
                <a:ea typeface="+mn-ea"/>
                <a:cs typeface="+mn-cs"/>
              </a:rPr>
              <a:t> in due course) van de stroman</a:t>
            </a:r>
          </a:p>
          <a:p>
            <a:pPr marL="1600200" lvl="3" indent="-228600">
              <a:buFont typeface="+mj-lt"/>
              <a:buAutoNum type="alphaLcPeriod"/>
            </a:pPr>
            <a:r>
              <a:rPr lang="nl-NL" sz="1050" b="0" i="0" kern="1200" baseline="0" dirty="0" smtClean="0">
                <a:solidFill>
                  <a:schemeClr val="tx1"/>
                </a:solidFill>
                <a:effectLst/>
                <a:latin typeface="+mn-lt"/>
                <a:ea typeface="+mn-ea"/>
                <a:cs typeface="+mn-cs"/>
              </a:rPr>
              <a:t>Men heeft een overeenkomstig hoge lening op de stroman</a:t>
            </a:r>
            <a:endParaRPr lang="nl-NL" sz="105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33</a:t>
            </a:fld>
            <a:endParaRPr lang="nl-NL"/>
          </a:p>
        </p:txBody>
      </p:sp>
    </p:spTree>
    <p:extLst>
      <p:ext uri="{BB962C8B-B14F-4D97-AF65-F5344CB8AC3E}">
        <p14:creationId xmlns:p14="http://schemas.microsoft.com/office/powerpoint/2010/main" val="3036814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nl-NL" sz="1050" b="0" i="0" kern="1200" dirty="0" smtClean="0">
                <a:solidFill>
                  <a:schemeClr val="tx1"/>
                </a:solidFill>
                <a:effectLst/>
                <a:latin typeface="+mn-lt"/>
                <a:ea typeface="+mn-ea"/>
                <a:cs typeface="+mn-cs"/>
              </a:rPr>
              <a:t>2 soorten bezit</a:t>
            </a:r>
          </a:p>
          <a:p>
            <a:pPr marL="171450" lvl="0" indent="-171450">
              <a:buFont typeface="Arial" panose="020B0604020202020204" pitchFamily="34" charset="0"/>
              <a:buChar char="•"/>
            </a:pPr>
            <a:r>
              <a:rPr lang="nl-NL" sz="1050" b="1" i="0" kern="1200" dirty="0" smtClean="0">
                <a:solidFill>
                  <a:schemeClr val="tx1"/>
                </a:solidFill>
                <a:effectLst/>
                <a:latin typeface="+mn-lt"/>
                <a:ea typeface="+mn-ea"/>
                <a:cs typeface="+mn-cs"/>
              </a:rPr>
              <a:t>Reële goederen</a:t>
            </a:r>
            <a:r>
              <a:rPr lang="nl-NL" sz="1050" b="0" i="0" kern="1200" dirty="0" smtClean="0">
                <a:solidFill>
                  <a:schemeClr val="tx1"/>
                </a:solidFill>
                <a:effectLst/>
                <a:latin typeface="+mn-lt"/>
                <a:ea typeface="+mn-ea"/>
                <a:cs typeface="+mn-cs"/>
              </a:rPr>
              <a:t> (concreet en tastbaar)</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Consumptiegoederen, landbouwproducten, voorraden, bedrijfsmiddelen, etc.</a:t>
            </a:r>
          </a:p>
          <a:p>
            <a:pPr marL="171450" lvl="0" indent="-171450">
              <a:buFont typeface="Arial" panose="020B0604020202020204" pitchFamily="34" charset="0"/>
              <a:buChar char="•"/>
            </a:pPr>
            <a:r>
              <a:rPr lang="nl-NL" sz="1050" b="1" i="0" kern="1200" dirty="0" smtClean="0">
                <a:solidFill>
                  <a:schemeClr val="tx1"/>
                </a:solidFill>
                <a:effectLst/>
                <a:latin typeface="+mn-lt"/>
                <a:ea typeface="+mn-ea"/>
                <a:cs typeface="+mn-cs"/>
              </a:rPr>
              <a:t>Immateriële activa</a:t>
            </a:r>
            <a:r>
              <a:rPr lang="nl-NL" sz="1050" b="0" i="0" kern="1200" dirty="0" smtClean="0">
                <a:solidFill>
                  <a:schemeClr val="tx1"/>
                </a:solidFill>
                <a:effectLst/>
                <a:latin typeface="+mn-lt"/>
                <a:ea typeface="+mn-ea"/>
                <a:cs typeface="+mn-cs"/>
              </a:rPr>
              <a:t> (niet tastbaar, spelen een rol in het financiële proces)</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Commerciële vorderingen, beleggingen,</a:t>
            </a:r>
            <a:r>
              <a:rPr lang="nl-NL" sz="1050" b="0" i="0" kern="1200" baseline="0" dirty="0" smtClean="0">
                <a:solidFill>
                  <a:schemeClr val="tx1"/>
                </a:solidFill>
                <a:effectLst/>
                <a:latin typeface="+mn-lt"/>
                <a:ea typeface="+mn-ea"/>
                <a:cs typeface="+mn-cs"/>
              </a:rPr>
              <a:t> instrumenten, bank-rekeningen en spaar-tegoeden, documenten en algemene immateriële activa</a:t>
            </a:r>
          </a:p>
          <a:p>
            <a:pPr marL="628650" lvl="1"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solidFill>
                  <a:schemeClr val="tx1"/>
                </a:solidFill>
                <a:latin typeface="+mn-lt"/>
                <a:ea typeface="Verdana" panose="020B0604030504040204" pitchFamily="34" charset="0"/>
              </a:rPr>
              <a:t>Wettelucke aanspraak op bezit</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Blijft </a:t>
            </a:r>
            <a:r>
              <a:rPr lang="nl-NL" sz="1050" b="1" i="0" kern="1200" dirty="0" smtClean="0">
                <a:solidFill>
                  <a:schemeClr val="tx1"/>
                </a:solidFill>
                <a:effectLst/>
                <a:latin typeface="+mn-lt"/>
                <a:ea typeface="+mn-ea"/>
                <a:cs typeface="+mn-cs"/>
              </a:rPr>
              <a:t>binnen</a:t>
            </a:r>
            <a:r>
              <a:rPr lang="nl-NL" sz="1050" b="0" i="0" kern="1200" dirty="0" smtClean="0">
                <a:solidFill>
                  <a:schemeClr val="tx1"/>
                </a:solidFill>
                <a:effectLst/>
                <a:latin typeface="+mn-lt"/>
                <a:ea typeface="+mn-ea"/>
                <a:cs typeface="+mn-cs"/>
              </a:rPr>
              <a:t> de contractuele relatie met de handelsnaam-stroman en </a:t>
            </a:r>
            <a:r>
              <a:rPr lang="nl-NL" sz="1050" b="1" i="0" kern="1200" dirty="0" smtClean="0">
                <a:solidFill>
                  <a:schemeClr val="tx1"/>
                </a:solidFill>
                <a:effectLst/>
                <a:latin typeface="+mn-lt"/>
                <a:ea typeface="+mn-ea"/>
                <a:cs typeface="+mn-cs"/>
              </a:rPr>
              <a:t>buiten</a:t>
            </a:r>
            <a:r>
              <a:rPr lang="nl-NL" sz="1050" b="0" i="0" kern="1200" dirty="0" smtClean="0">
                <a:solidFill>
                  <a:schemeClr val="tx1"/>
                </a:solidFill>
                <a:effectLst/>
                <a:latin typeface="+mn-lt"/>
                <a:ea typeface="+mn-ea"/>
                <a:cs typeface="+mn-cs"/>
              </a:rPr>
              <a:t> alle wetten en rechtsstelsels op basis van een contract.</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Recht blijft bestaan totdat de stroman zijn verplichting heeft terugbetaald</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Niemand kan eigen-dom van de </a:t>
            </a:r>
            <a:r>
              <a:rPr lang="nl-NL" sz="1050" b="0" i="0" kern="1200" dirty="0" err="1" smtClean="0">
                <a:solidFill>
                  <a:schemeClr val="tx1"/>
                </a:solidFill>
                <a:effectLst/>
                <a:latin typeface="+mn-lt"/>
                <a:ea typeface="+mn-ea"/>
                <a:cs typeface="+mn-cs"/>
              </a:rPr>
              <a:t>Secured</a:t>
            </a:r>
            <a:r>
              <a:rPr lang="nl-NL" sz="1050" b="0" i="0" kern="1200" dirty="0" smtClean="0">
                <a:solidFill>
                  <a:schemeClr val="tx1"/>
                </a:solidFill>
                <a:effectLst/>
                <a:latin typeface="+mn-lt"/>
                <a:ea typeface="+mn-ea"/>
                <a:cs typeface="+mn-cs"/>
              </a:rPr>
              <a:t> Party </a:t>
            </a:r>
            <a:r>
              <a:rPr lang="nl-NL" sz="1050" b="0" i="0" kern="1200" dirty="0" err="1" smtClean="0">
                <a:solidFill>
                  <a:schemeClr val="tx1"/>
                </a:solidFill>
                <a:effectLst/>
                <a:latin typeface="+mn-lt"/>
                <a:ea typeface="+mn-ea"/>
                <a:cs typeface="+mn-cs"/>
              </a:rPr>
              <a:t>Creditor</a:t>
            </a:r>
            <a:r>
              <a:rPr lang="nl-NL" sz="1050" b="0" i="0" kern="1200" dirty="0" smtClean="0">
                <a:solidFill>
                  <a:schemeClr val="tx1"/>
                </a:solidFill>
                <a:effectLst/>
                <a:latin typeface="+mn-lt"/>
                <a:ea typeface="+mn-ea"/>
                <a:cs typeface="+mn-cs"/>
              </a:rPr>
              <a:t> wegnemen.</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Elk klein stukje eigen-dom moet worden opgenomen in de ZHO.</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Terugdraaien</a:t>
            </a:r>
            <a:r>
              <a:rPr lang="nl-NL" sz="1050" b="0" i="0" kern="1200" baseline="0" dirty="0" smtClean="0">
                <a:solidFill>
                  <a:schemeClr val="tx1"/>
                </a:solidFill>
                <a:effectLst/>
                <a:latin typeface="+mn-lt"/>
                <a:ea typeface="+mn-ea"/>
                <a:cs typeface="+mn-cs"/>
              </a:rPr>
              <a:t> van alle ‘vrijwillige’ contracten, waarbij we optraden als trustee van onze stroman.</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Privileges en voordelen schenken aan de mens</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Verplichtingen blijven bij de stroman</a:t>
            </a:r>
          </a:p>
          <a:p>
            <a:pPr marL="628650" lvl="1"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solidFill>
                  <a:schemeClr val="tx1"/>
                </a:solidFill>
                <a:latin typeface="+mn-lt"/>
                <a:ea typeface="Verdana" panose="020B0604030504040204" pitchFamily="34" charset="0"/>
              </a:rPr>
              <a:t>Geboorte-akte</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Is de originele titel van de stroman</a:t>
            </a:r>
          </a:p>
          <a:p>
            <a:pPr marL="171450" lvl="0" indent="-171450">
              <a:buFont typeface="Arial" panose="020B0604020202020204" pitchFamily="34" charset="0"/>
              <a:buChar char="•"/>
            </a:pPr>
            <a:r>
              <a:rPr lang="nl-NL" sz="1050" b="0" i="0" kern="1200" dirty="0" smtClean="0">
                <a:solidFill>
                  <a:schemeClr val="tx1"/>
                </a:solidFill>
                <a:effectLst/>
                <a:latin typeface="+mn-lt"/>
                <a:ea typeface="+mn-ea"/>
                <a:cs typeface="+mn-cs"/>
              </a:rPr>
              <a:t>Elke verplichting van de stroman opheffen door hem als schuldenaar op te voeren, hoe?</a:t>
            </a:r>
          </a:p>
          <a:p>
            <a:pPr marL="628650" lvl="1" indent="-171450">
              <a:buFont typeface="Arial" panose="020B0604020202020204" pitchFamily="34" charset="0"/>
              <a:buChar char="•"/>
            </a:pPr>
            <a:r>
              <a:rPr lang="nl-NL" sz="1050" b="0" i="0" kern="1200" dirty="0" smtClean="0">
                <a:solidFill>
                  <a:schemeClr val="tx1"/>
                </a:solidFill>
                <a:effectLst/>
                <a:latin typeface="+mn-lt"/>
                <a:ea typeface="+mn-ea"/>
                <a:cs typeface="+mn-cs"/>
              </a:rPr>
              <a:t>Acceptatie van juridisch gewaarmerkte</a:t>
            </a:r>
            <a:r>
              <a:rPr lang="nl-NL" sz="1050" b="0" i="0" kern="1200" baseline="0" dirty="0" smtClean="0">
                <a:solidFill>
                  <a:schemeClr val="tx1"/>
                </a:solidFill>
                <a:effectLst/>
                <a:latin typeface="+mn-lt"/>
                <a:ea typeface="+mn-ea"/>
                <a:cs typeface="+mn-cs"/>
              </a:rPr>
              <a:t> afschrift voor waarde</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Is bestaan van de titel, wordt door de recht-bank geaccepteerd</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De geboortedag van de stroman is de dag waarop de geboorteakte wordt geregistreerd en over het algemeen is dit niet de geboortedag van de mens.</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Claimen wij de primaire ‘</a:t>
            </a:r>
            <a:r>
              <a:rPr lang="nl-NL" sz="1050" b="0" i="0" kern="1200" baseline="0" dirty="0" err="1" smtClean="0">
                <a:solidFill>
                  <a:schemeClr val="tx1"/>
                </a:solidFill>
                <a:effectLst/>
                <a:latin typeface="+mn-lt"/>
                <a:ea typeface="+mn-ea"/>
                <a:cs typeface="+mn-cs"/>
              </a:rPr>
              <a:t>Secured</a:t>
            </a:r>
            <a:r>
              <a:rPr lang="nl-NL" sz="1050" b="0" i="0" kern="1200" baseline="0" dirty="0" smtClean="0">
                <a:solidFill>
                  <a:schemeClr val="tx1"/>
                </a:solidFill>
                <a:effectLst/>
                <a:latin typeface="+mn-lt"/>
                <a:ea typeface="+mn-ea"/>
                <a:cs typeface="+mn-cs"/>
              </a:rPr>
              <a:t> Party </a:t>
            </a:r>
            <a:r>
              <a:rPr lang="nl-NL" sz="1050" b="0" i="0" kern="1200" baseline="0" dirty="0" err="1" smtClean="0">
                <a:solidFill>
                  <a:schemeClr val="tx1"/>
                </a:solidFill>
                <a:effectLst/>
                <a:latin typeface="+mn-lt"/>
                <a:ea typeface="+mn-ea"/>
                <a:cs typeface="+mn-cs"/>
              </a:rPr>
              <a:t>Creditor</a:t>
            </a:r>
            <a:r>
              <a:rPr lang="nl-NL" sz="1050" b="0" i="0" kern="1200" baseline="0" dirty="0" smtClean="0">
                <a:solidFill>
                  <a:schemeClr val="tx1"/>
                </a:solidFill>
                <a:effectLst/>
                <a:latin typeface="+mn-lt"/>
                <a:ea typeface="+mn-ea"/>
                <a:cs typeface="+mn-cs"/>
              </a:rPr>
              <a:t>’ te zijn</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Registratie claim in UCC-1 op grond van een aantal decreten of copyright wetten</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Alles registreren op de publieke pagina, anders werkt het niet</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Onze positie is die van 1</a:t>
            </a:r>
            <a:r>
              <a:rPr lang="nl-NL" sz="1050" b="0" i="0" kern="1200" baseline="30000" dirty="0" smtClean="0">
                <a:solidFill>
                  <a:schemeClr val="tx1"/>
                </a:solidFill>
                <a:effectLst/>
                <a:latin typeface="+mn-lt"/>
                <a:ea typeface="+mn-ea"/>
                <a:cs typeface="+mn-cs"/>
              </a:rPr>
              <a:t>e</a:t>
            </a:r>
            <a:r>
              <a:rPr lang="nl-NL" sz="1050" b="0" i="0" kern="1200" baseline="0" dirty="0" smtClean="0">
                <a:solidFill>
                  <a:schemeClr val="tx1"/>
                </a:solidFill>
                <a:effectLst/>
                <a:latin typeface="+mn-lt"/>
                <a:ea typeface="+mn-ea"/>
                <a:cs typeface="+mn-cs"/>
              </a:rPr>
              <a:t> schuldeiser door ons te scheiden van de accommodatiepartij</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De schulden zijn eigen-dom van onze bedrijfspersoonlijkheid</a:t>
            </a:r>
          </a:p>
          <a:p>
            <a:pPr marL="628650" lvl="1"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solidFill>
                  <a:schemeClr val="tx1"/>
                </a:solidFill>
                <a:latin typeface="+mn-lt"/>
                <a:ea typeface="Verdana" panose="020B0604030504040204" pitchFamily="34" charset="0"/>
              </a:rPr>
              <a:t>De mens vertegenwoordigt de waarde en niets anders creëert  waarde dan de mens!</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Hun claims, rekeningen en belastingen zijn gericht aan de stroman</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Hoofdtaak recht-bank; is verrekening van al onze rekeningen</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Verzet geeft problemen </a:t>
            </a:r>
            <a:r>
              <a:rPr lang="nl-NL" sz="1050" b="0" i="0" kern="1200" baseline="0" dirty="0" smtClean="0">
                <a:solidFill>
                  <a:schemeClr val="tx1"/>
                </a:solidFill>
                <a:effectLst/>
                <a:latin typeface="+mn-lt"/>
                <a:ea typeface="+mn-ea"/>
                <a:cs typeface="+mn-cs"/>
                <a:sym typeface="Wingdings" panose="05000000000000000000" pitchFamily="2" charset="2"/>
              </a:rPr>
              <a:t> aanvaarden van de belasting (geen rechts-gang)</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rPr>
              <a:t>Accepteer de afschrijving als waarde </a:t>
            </a:r>
            <a:r>
              <a:rPr lang="nl-NL" sz="1050" b="0" i="0" kern="1200" baseline="0" dirty="0" smtClean="0">
                <a:solidFill>
                  <a:schemeClr val="tx1"/>
                </a:solidFill>
                <a:effectLst/>
                <a:latin typeface="+mn-lt"/>
                <a:ea typeface="+mn-ea"/>
                <a:cs typeface="+mn-cs"/>
                <a:sym typeface="Wingdings" panose="05000000000000000000" pitchFamily="2" charset="2"/>
              </a:rPr>
              <a:t> negatieve claim terugdraaien en t.z.t. de houder van de claim worden  stroman vereffent de rekening (we hebben ons tegen hem beveiligd met een Security Bond met een absoluut hoger bedrag)</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Zo ook verzekeringen te dekken</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Macht om krediet te creëren = macht om de rekening te vereffenen (papieren schulden = papieren vereffening)</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Krediet wordt gecreëerd d.m.v. de handtekening = stroman = ons eigen-dom</a:t>
            </a:r>
          </a:p>
          <a:p>
            <a:pPr marL="171450" lvl="0"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solidFill>
                  <a:schemeClr val="tx1"/>
                </a:solidFill>
                <a:latin typeface="+mn-lt"/>
                <a:ea typeface="Verdana" panose="020B0604030504040204" pitchFamily="34" charset="0"/>
              </a:rPr>
              <a:t>Algemene volmacht</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Definitie: Een schriftelijk document waarbij de opdrachtgever een andere persoon tot zijn agent namens hem benoemt door aan de lasthebber de bevoegdheid te delegeren om bepaalde handelingen of functies namens de lastgever uit te voeren.</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Code of Federal </a:t>
            </a:r>
            <a:r>
              <a:rPr lang="nl-NL" sz="1050" b="0" i="0" kern="1200" baseline="0" dirty="0" err="1" smtClean="0">
                <a:solidFill>
                  <a:schemeClr val="tx1"/>
                </a:solidFill>
                <a:effectLst/>
                <a:latin typeface="+mn-lt"/>
                <a:ea typeface="+mn-ea"/>
                <a:cs typeface="+mn-cs"/>
                <a:sym typeface="Wingdings" panose="05000000000000000000" pitchFamily="2" charset="2"/>
              </a:rPr>
              <a:t>Regulations</a:t>
            </a:r>
            <a:r>
              <a:rPr lang="nl-NL" sz="1050" b="0" i="0" kern="1200" baseline="0" dirty="0" smtClean="0">
                <a:solidFill>
                  <a:schemeClr val="tx1"/>
                </a:solidFill>
                <a:effectLst/>
                <a:latin typeface="+mn-lt"/>
                <a:ea typeface="+mn-ea"/>
                <a:cs typeface="+mn-cs"/>
                <a:sym typeface="Wingdings" panose="05000000000000000000" pitchFamily="2" charset="2"/>
              </a:rPr>
              <a:t>: 26 CFR 601.503; </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Datgene wat een gemachtigde vertegenwoordiger in zijn autoriteit als begunstigde met zijn handtekening bewijst, vervangt andere bepalingen.</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Code of Federal </a:t>
            </a:r>
            <a:r>
              <a:rPr lang="nl-NL" sz="1050" b="0" i="0" kern="1200" baseline="0" dirty="0" err="1" smtClean="0">
                <a:solidFill>
                  <a:schemeClr val="tx1"/>
                </a:solidFill>
                <a:effectLst/>
                <a:latin typeface="+mn-lt"/>
                <a:ea typeface="+mn-ea"/>
                <a:cs typeface="+mn-cs"/>
                <a:sym typeface="Wingdings" panose="05000000000000000000" pitchFamily="2" charset="2"/>
              </a:rPr>
              <a:t>Regulations</a:t>
            </a:r>
            <a:r>
              <a:rPr lang="nl-NL" sz="1050" b="0" i="0" kern="1200" baseline="0" dirty="0" smtClean="0">
                <a:solidFill>
                  <a:schemeClr val="tx1"/>
                </a:solidFill>
                <a:effectLst/>
                <a:latin typeface="+mn-lt"/>
                <a:ea typeface="+mn-ea"/>
                <a:cs typeface="+mn-cs"/>
                <a:sym typeface="Wingdings" panose="05000000000000000000" pitchFamily="2" charset="2"/>
              </a:rPr>
              <a:t>: 26 CFR 1.676 A-1;</a:t>
            </a:r>
          </a:p>
          <a:p>
            <a:pPr marL="628650" lvl="1"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De bevoegdheid om welk deel van een trust ook terug te vorderen, is uit te oefenen zonder toestemming van een tegenpartij.</a:t>
            </a:r>
          </a:p>
          <a:p>
            <a:pPr marL="171450" lvl="0" indent="-171450">
              <a:buFont typeface="Arial" panose="020B0604020202020204" pitchFamily="34" charset="0"/>
              <a:buChar char="•"/>
            </a:pPr>
            <a:r>
              <a:rPr lang="nl-NL" sz="1050" b="0" i="0" kern="1200" baseline="0" dirty="0" smtClean="0">
                <a:solidFill>
                  <a:schemeClr val="tx1"/>
                </a:solidFill>
                <a:effectLst/>
                <a:latin typeface="+mn-lt"/>
                <a:ea typeface="+mn-ea"/>
                <a:cs typeface="+mn-cs"/>
                <a:sym typeface="Wingdings" panose="05000000000000000000" pitchFamily="2" charset="2"/>
              </a:rPr>
              <a:t>Door deze 2 definities van de CFR kan niemand ons beletten om onze trust te gaan benutten. Wel moeten er enkele bepalingen worden vervangen door nieuwe.</a:t>
            </a:r>
          </a:p>
          <a:p>
            <a:pPr marL="171450" lvl="0"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Met het ZSO,  de zekerheidsstellingsovereenkomst stel jij jezelf zeker. Je maakt van jezelf een </a:t>
            </a:r>
            <a:r>
              <a:rPr lang="nl-NL" sz="1200" b="0" i="0" kern="1200" dirty="0" err="1" smtClean="0">
                <a:solidFill>
                  <a:schemeClr val="tx1"/>
                </a:solidFill>
                <a:effectLst/>
                <a:latin typeface="+mn-lt"/>
                <a:ea typeface="+mn-ea"/>
                <a:cs typeface="+mn-cs"/>
              </a:rPr>
              <a:t>secured</a:t>
            </a:r>
            <a:r>
              <a:rPr lang="nl-NL" sz="1200" b="0" i="0" kern="1200" dirty="0" smtClean="0">
                <a:solidFill>
                  <a:schemeClr val="tx1"/>
                </a:solidFill>
                <a:effectLst/>
                <a:latin typeface="+mn-lt"/>
                <a:ea typeface="+mn-ea"/>
                <a:cs typeface="+mn-cs"/>
              </a:rPr>
              <a:t> party binnen de legale wereld = je wordt de gewaarborgde partij,  de schuldeiser geregistreerd binnen de UCC. Dat wil zeggen dat niemand anders beslag kan leggen op het onderpand (je bezit) waarop het pandrecht rust.</a:t>
            </a:r>
          </a:p>
          <a:p>
            <a:pPr marL="171450" indent="-171450">
              <a:buFont typeface="Arial" panose="020B0604020202020204" pitchFamily="34" charset="0"/>
              <a:buChar char="•"/>
            </a:pPr>
            <a:r>
              <a:rPr lang="nl-NL" sz="1200" b="0" i="0" kern="1200" dirty="0" smtClean="0">
                <a:solidFill>
                  <a:schemeClr val="tx1"/>
                </a:solidFill>
                <a:effectLst/>
                <a:latin typeface="+mn-lt"/>
                <a:ea typeface="+mn-ea"/>
                <a:cs typeface="+mn-cs"/>
              </a:rPr>
              <a:t>Voor wie is het ZSO dan wel bedoelt? Voor die mensen die niet de kennis /moed of standvastigheid, hebben om hun recht af te dwingen via wettelijke weg en dus liever via de legale piste werken; Als je hier niet klaar voor bent kan je het legale instrument gebruiken om te proberen binnen de legale wereld conform internationaal recht (</a:t>
            </a:r>
            <a:r>
              <a:rPr lang="nl-NL" sz="1200" b="0" i="0" kern="1200" dirty="0" err="1" smtClean="0">
                <a:solidFill>
                  <a:schemeClr val="tx1"/>
                </a:solidFill>
                <a:effectLst/>
                <a:latin typeface="+mn-lt"/>
                <a:ea typeface="+mn-ea"/>
                <a:cs typeface="+mn-cs"/>
              </a:rPr>
              <a:t>ucc</a:t>
            </a:r>
            <a:r>
              <a:rPr lang="nl-NL" sz="1200" b="0" i="0" kern="1200" dirty="0" smtClean="0">
                <a:solidFill>
                  <a:schemeClr val="tx1"/>
                </a:solidFill>
                <a:effectLst/>
                <a:latin typeface="+mn-lt"/>
                <a:ea typeface="+mn-ea"/>
                <a:cs typeface="+mn-cs"/>
              </a:rPr>
              <a:t>) je bezit zeker te stellen; </a:t>
            </a:r>
          </a:p>
          <a:p>
            <a:endParaRPr lang="nl-NL" sz="1200" b="1" i="0" kern="1200" dirty="0" smtClean="0">
              <a:solidFill>
                <a:schemeClr val="tx1"/>
              </a:solidFill>
              <a:effectLst/>
              <a:latin typeface="+mn-lt"/>
              <a:ea typeface="+mn-ea"/>
              <a:cs typeface="+mn-cs"/>
            </a:endParaRPr>
          </a:p>
          <a:p>
            <a:r>
              <a:rPr lang="nl-NL" sz="1200" b="1" i="0" kern="1200" dirty="0" smtClean="0">
                <a:solidFill>
                  <a:schemeClr val="tx1"/>
                </a:solidFill>
                <a:effectLst/>
                <a:latin typeface="+mn-lt"/>
                <a:ea typeface="+mn-ea"/>
                <a:cs typeface="+mn-cs"/>
              </a:rPr>
              <a:t>Wat is de zekerheidsstellingsovereenkomst?</a:t>
            </a:r>
            <a:endParaRPr lang="nl-NL"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dirty="0" smtClean="0">
                <a:solidFill>
                  <a:schemeClr val="tx1"/>
                </a:solidFill>
                <a:effectLst/>
                <a:latin typeface="+mn-lt"/>
                <a:ea typeface="+mn-ea"/>
                <a:cs typeface="+mn-cs"/>
              </a:rPr>
              <a:t>De zekerheidstellingovereenkomst, is een privaat contract tussen jij de man/vrouw (LM) en je natuurlijk persoon (NP) die je registreert in de internationale database van de Uniform Commercial Code (UCC) en dit via een UCC 1 registratie; dan ben jij de </a:t>
            </a:r>
            <a:r>
              <a:rPr lang="nl-NL" sz="1200" b="0" i="0" kern="1200" dirty="0" err="1" smtClean="0">
                <a:solidFill>
                  <a:schemeClr val="tx1"/>
                </a:solidFill>
                <a:effectLst/>
                <a:latin typeface="+mn-lt"/>
                <a:ea typeface="+mn-ea"/>
                <a:cs typeface="+mn-cs"/>
              </a:rPr>
              <a:t>secured</a:t>
            </a:r>
            <a:r>
              <a:rPr lang="nl-NL" sz="1200" b="0" i="0" kern="1200" dirty="0" smtClean="0">
                <a:solidFill>
                  <a:schemeClr val="tx1"/>
                </a:solidFill>
                <a:effectLst/>
                <a:latin typeface="+mn-lt"/>
                <a:ea typeface="+mn-ea"/>
                <a:cs typeface="+mn-cs"/>
              </a:rPr>
              <a:t> party of de partij die zeker gesteld wordt; UCC is internationaal recht dus je kan je hierop beroepen waar je je ook bevindt; </a:t>
            </a:r>
          </a:p>
          <a:p>
            <a:pPr marL="171450" indent="-171450">
              <a:buFont typeface="Arial" panose="020B0604020202020204" pitchFamily="34" charset="0"/>
              <a:buChar char="•"/>
            </a:pPr>
            <a:r>
              <a:rPr lang="nl-NL" sz="1200" b="0" i="0" kern="1200" dirty="0" smtClean="0">
                <a:solidFill>
                  <a:schemeClr val="tx1"/>
                </a:solidFill>
                <a:effectLst/>
                <a:latin typeface="+mn-lt"/>
                <a:ea typeface="+mn-ea"/>
                <a:cs typeface="+mn-cs"/>
              </a:rPr>
              <a:t>Met dit contract wens jij je bezit (huis, aandelen, bankrekening, auto, …..) zeker te stellen, door deze over te dragen van je persoon naar je private capaciteit; Je NP wordt dan de schuldenaar en jij man/vrouw bent dan de preferente (bij voorrang) schuldeiser;</a:t>
            </a:r>
          </a:p>
          <a:p>
            <a:pPr marL="171450" indent="-171450">
              <a:buFont typeface="Arial" panose="020B0604020202020204" pitchFamily="34" charset="0"/>
              <a:buChar char="•"/>
            </a:pPr>
            <a:r>
              <a:rPr lang="nl-NL" sz="1200" b="0" i="0" kern="1200" dirty="0" smtClean="0">
                <a:solidFill>
                  <a:schemeClr val="tx1"/>
                </a:solidFill>
                <a:effectLst/>
                <a:latin typeface="+mn-lt"/>
                <a:ea typeface="+mn-ea"/>
                <a:cs typeface="+mn-cs"/>
              </a:rPr>
              <a:t>Elke andere partij die nu iets van je persoon wil, komt na jou EN moet een zware boete betalen als het een vordering is waarmee jij niet akkoord gaat </a:t>
            </a:r>
            <a:r>
              <a:rPr lang="nl-NL" sz="1200" b="0" i="0" kern="1200" dirty="0" err="1" smtClean="0">
                <a:solidFill>
                  <a:schemeClr val="tx1"/>
                </a:solidFill>
                <a:effectLst/>
                <a:latin typeface="+mn-lt"/>
                <a:ea typeface="+mn-ea"/>
                <a:cs typeface="+mn-cs"/>
              </a:rPr>
              <a:t>vb</a:t>
            </a:r>
            <a:r>
              <a:rPr lang="nl-NL" sz="1200" b="0" i="0" kern="1200" dirty="0" smtClean="0">
                <a:solidFill>
                  <a:schemeClr val="tx1"/>
                </a:solidFill>
                <a:effectLst/>
                <a:latin typeface="+mn-lt"/>
                <a:ea typeface="+mn-ea"/>
                <a:cs typeface="+mn-cs"/>
              </a:rPr>
              <a:t> een boete, belastingen…..</a:t>
            </a:r>
          </a:p>
          <a:p>
            <a:pPr marL="171450" indent="-171450">
              <a:buFont typeface="Arial" panose="020B0604020202020204" pitchFamily="34" charset="0"/>
              <a:buChar char="•"/>
            </a:pPr>
            <a:r>
              <a:rPr lang="nl-NL" sz="1200" b="0" i="0" kern="1200" dirty="0" smtClean="0">
                <a:solidFill>
                  <a:schemeClr val="tx1"/>
                </a:solidFill>
                <a:effectLst/>
                <a:latin typeface="+mn-lt"/>
                <a:ea typeface="+mn-ea"/>
                <a:cs typeface="+mn-cs"/>
              </a:rPr>
              <a:t>Met het ZSO kan je beslagleggingen en onteigening proberen aan te pakken; </a:t>
            </a:r>
          </a:p>
          <a:p>
            <a:pPr marL="628650" lvl="1" indent="-171450">
              <a:buFont typeface="Arial" panose="020B0604020202020204" pitchFamily="34" charset="0"/>
              <a:buChar char="•"/>
            </a:pPr>
            <a:r>
              <a:rPr lang="nl-NL" sz="1200" b="0" i="0" kern="1200" dirty="0" smtClean="0">
                <a:solidFill>
                  <a:schemeClr val="tx1"/>
                </a:solidFill>
                <a:effectLst/>
                <a:latin typeface="+mn-lt"/>
                <a:ea typeface="+mn-ea"/>
                <a:cs typeface="+mn-cs"/>
              </a:rPr>
              <a:t>eigendommen, waardevolle spullen op je naam hebt</a:t>
            </a:r>
          </a:p>
          <a:p>
            <a:pPr marL="628650" lvl="1" indent="-171450">
              <a:buFont typeface="Arial" panose="020B0604020202020204" pitchFamily="34" charset="0"/>
              <a:buChar char="•"/>
            </a:pPr>
            <a:r>
              <a:rPr lang="nl-NL" sz="1200" b="0" i="0" kern="1200" dirty="0" smtClean="0">
                <a:solidFill>
                  <a:schemeClr val="tx1"/>
                </a:solidFill>
                <a:effectLst/>
                <a:latin typeface="+mn-lt"/>
                <a:ea typeface="+mn-ea"/>
                <a:cs typeface="+mn-cs"/>
              </a:rPr>
              <a:t>aandelen, geld, ……… op je naam hebt</a:t>
            </a:r>
          </a:p>
          <a:p>
            <a:pPr marL="628650" lvl="1" indent="-171450">
              <a:buFont typeface="Arial" panose="020B0604020202020204" pitchFamily="34" charset="0"/>
              <a:buChar char="•"/>
            </a:pPr>
            <a:r>
              <a:rPr lang="nl-NL" sz="1200" b="0" i="0" kern="1200" dirty="0" smtClean="0">
                <a:solidFill>
                  <a:schemeClr val="tx1"/>
                </a:solidFill>
                <a:effectLst/>
                <a:latin typeface="+mn-lt"/>
                <a:ea typeface="+mn-ea"/>
                <a:cs typeface="+mn-cs"/>
              </a:rPr>
              <a:t>je eigendommen of gelden zal erven van je ouders </a:t>
            </a:r>
          </a:p>
          <a:p>
            <a:pPr marL="628650" lvl="1" indent="-171450">
              <a:buFont typeface="Arial" panose="020B0604020202020204" pitchFamily="34" charset="0"/>
              <a:buChar char="•"/>
            </a:pPr>
            <a:r>
              <a:rPr lang="nl-NL" sz="1200" b="0" i="0" kern="1200" dirty="0" smtClean="0">
                <a:solidFill>
                  <a:schemeClr val="tx1"/>
                </a:solidFill>
                <a:effectLst/>
                <a:latin typeface="+mn-lt"/>
                <a:ea typeface="+mn-ea"/>
                <a:cs typeface="+mn-cs"/>
              </a:rPr>
              <a:t>NIET TE GEBRUIKEN: bij contracten die jij uit vrije wil aangegaan bent</a:t>
            </a:r>
          </a:p>
          <a:p>
            <a:pPr marL="171450" lvl="0" indent="-171450">
              <a:buFont typeface="Arial" panose="020B0604020202020204" pitchFamily="34" charset="0"/>
              <a:buChar char="•"/>
            </a:pPr>
            <a:endParaRPr lang="nl-NL" sz="1050" b="0" i="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34</a:t>
            </a:fld>
            <a:endParaRPr lang="nl-NL"/>
          </a:p>
        </p:txBody>
      </p:sp>
    </p:spTree>
    <p:extLst>
      <p:ext uri="{BB962C8B-B14F-4D97-AF65-F5344CB8AC3E}">
        <p14:creationId xmlns:p14="http://schemas.microsoft.com/office/powerpoint/2010/main" val="1435901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35</a:t>
            </a:fld>
            <a:endParaRPr lang="nl-NL"/>
          </a:p>
        </p:txBody>
      </p:sp>
    </p:spTree>
    <p:extLst>
      <p:ext uri="{BB962C8B-B14F-4D97-AF65-F5344CB8AC3E}">
        <p14:creationId xmlns:p14="http://schemas.microsoft.com/office/powerpoint/2010/main" val="3873694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Maxime</a:t>
            </a:r>
          </a:p>
          <a:p>
            <a:pPr marL="171450" indent="-171450">
              <a:buFont typeface="Arial" panose="020B0604020202020204" pitchFamily="34" charset="0"/>
              <a:buChar char="•"/>
            </a:pPr>
            <a:r>
              <a:rPr lang="nl-NL" sz="1050" dirty="0" smtClean="0"/>
              <a:t>Een leerstelling die door alle mensen zonder bewijs,</a:t>
            </a:r>
            <a:r>
              <a:rPr lang="nl-NL" sz="1050" baseline="0" dirty="0" smtClean="0"/>
              <a:t> argument en discussie erkend en aanvaard wordt [</a:t>
            </a:r>
            <a:r>
              <a:rPr lang="nl-NL" sz="1050" baseline="0" dirty="0" err="1" smtClean="0"/>
              <a:t>Black’s</a:t>
            </a:r>
            <a:r>
              <a:rPr lang="nl-NL" sz="1050" baseline="0" dirty="0" smtClean="0"/>
              <a:t> </a:t>
            </a:r>
            <a:r>
              <a:rPr lang="nl-NL" sz="1050" baseline="0" dirty="0" err="1" smtClean="0"/>
              <a:t>Law</a:t>
            </a:r>
            <a:r>
              <a:rPr lang="nl-NL" sz="1050" baseline="0" dirty="0" smtClean="0"/>
              <a:t> 3</a:t>
            </a:r>
            <a:r>
              <a:rPr lang="nl-NL" sz="1050" baseline="30000" dirty="0" smtClean="0"/>
              <a:t>e</a:t>
            </a:r>
            <a:r>
              <a:rPr lang="nl-NL" sz="1050" baseline="0" dirty="0" smtClean="0"/>
              <a:t> editie]</a:t>
            </a:r>
          </a:p>
          <a:p>
            <a:pPr marL="171450" indent="-171450">
              <a:buFont typeface="Arial" panose="020B0604020202020204" pitchFamily="34" charset="0"/>
              <a:buChar char="•"/>
            </a:pPr>
            <a:r>
              <a:rPr lang="nl-NL" sz="1050" baseline="0" dirty="0" smtClean="0"/>
              <a:t>Voorbeelden:</a:t>
            </a:r>
          </a:p>
          <a:p>
            <a:pPr marL="628650" lvl="1" indent="-171450">
              <a:buFont typeface="Arial" panose="020B0604020202020204" pitchFamily="34" charset="0"/>
              <a:buChar char="•"/>
            </a:pPr>
            <a:r>
              <a:rPr lang="nl-NL" sz="1050" baseline="0" dirty="0" smtClean="0"/>
              <a:t>Het bewijs (bewijs-plicht)ligt bij degene die beweert en niet bij degene die ontkent.</a:t>
            </a:r>
          </a:p>
          <a:p>
            <a:pPr marL="628650" lvl="1" indent="-171450">
              <a:buFont typeface="Arial" panose="020B0604020202020204" pitchFamily="34" charset="0"/>
              <a:buChar char="•"/>
            </a:pPr>
            <a:r>
              <a:rPr lang="nl-NL" sz="1050" baseline="0" dirty="0" smtClean="0"/>
              <a:t>Een contract dat berust op een valse of onrechtmatige tegenprestatie of strijdig is met de goede zeden, is ongeldig.</a:t>
            </a:r>
          </a:p>
          <a:p>
            <a:pPr marL="628650" lvl="1" indent="-171450">
              <a:buFont typeface="Arial" panose="020B0604020202020204" pitchFamily="34" charset="0"/>
              <a:buChar char="•"/>
            </a:pPr>
            <a:r>
              <a:rPr lang="nl-NL" sz="1050" baseline="0" dirty="0" smtClean="0"/>
              <a:t>Een ambt moet niemand benadelen.</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36</a:t>
            </a:fld>
            <a:endParaRPr lang="nl-NL"/>
          </a:p>
        </p:txBody>
      </p:sp>
    </p:spTree>
    <p:extLst>
      <p:ext uri="{BB962C8B-B14F-4D97-AF65-F5344CB8AC3E}">
        <p14:creationId xmlns:p14="http://schemas.microsoft.com/office/powerpoint/2010/main" val="349790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Geld</a:t>
            </a:r>
          </a:p>
          <a:p>
            <a:pPr marL="171450" indent="-171450">
              <a:buFont typeface="Arial" panose="020B0604020202020204" pitchFamily="34" charset="0"/>
              <a:buChar char="•"/>
            </a:pPr>
            <a:r>
              <a:rPr lang="nl-NL" sz="1050" dirty="0" smtClean="0"/>
              <a:t>Tot 1933 een door  goud- en zilver gedekte waarde-eenheid</a:t>
            </a:r>
          </a:p>
          <a:p>
            <a:pPr marL="171450" indent="-171450">
              <a:buFont typeface="Arial" panose="020B0604020202020204" pitchFamily="34" charset="0"/>
              <a:buChar char="•"/>
            </a:pPr>
            <a:r>
              <a:rPr lang="nl-NL" sz="1050" dirty="0" smtClean="0"/>
              <a:t>Tegenwoordig een verrekening-eenheid</a:t>
            </a:r>
            <a:r>
              <a:rPr lang="nl-NL" sz="1050" baseline="0" dirty="0" smtClean="0"/>
              <a:t> (van schulden uit een beneficiaire betrekking)</a:t>
            </a:r>
            <a:endParaRPr lang="nl-NL" sz="1050" dirty="0" smtClean="0"/>
          </a:p>
          <a:p>
            <a:pPr marL="171450" indent="-171450">
              <a:buFont typeface="Arial" panose="020B0604020202020204" pitchFamily="34" charset="0"/>
              <a:buChar char="•"/>
            </a:pPr>
            <a:r>
              <a:rPr lang="nl-NL" sz="1050" dirty="0" smtClean="0"/>
              <a:t>Munten en papieren valuta, benut als circulatiemiddel tot ruil of uitwisseling</a:t>
            </a:r>
          </a:p>
          <a:p>
            <a:pPr marL="171450" indent="-171450">
              <a:buFont typeface="Arial" panose="020B0604020202020204" pitchFamily="34" charset="0"/>
              <a:buChar char="•"/>
            </a:pPr>
            <a:r>
              <a:rPr lang="nl-NL" sz="1050" dirty="0" smtClean="0"/>
              <a:t>Schuldbewijs van het openbare belang, kun je niet mee betalen</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April / mei 1933</a:t>
            </a:r>
          </a:p>
          <a:p>
            <a:pPr marL="171450" indent="-171450">
              <a:buFont typeface="Arial" panose="020B0604020202020204" pitchFamily="34" charset="0"/>
              <a:buChar char="•"/>
            </a:pPr>
            <a:r>
              <a:rPr lang="nl-NL" sz="1050" dirty="0" smtClean="0"/>
              <a:t>April 1933 moesten de burgers al hun goud inleveren bij de overheid (USA) daar deze failliet was gegaan. Daarmee was er geen geld meer. Daarnaast is het credo: </a:t>
            </a:r>
            <a:r>
              <a:rPr lang="nl-NL" sz="1050" b="1" dirty="0" smtClean="0"/>
              <a:t>Wie het goud bezit betaalt alle rekeningen</a:t>
            </a:r>
            <a:r>
              <a:rPr lang="nl-NL" sz="1050" dirty="0" smtClean="0"/>
              <a:t>. Door</a:t>
            </a:r>
            <a:r>
              <a:rPr lang="nl-NL" sz="1050" baseline="0" dirty="0" smtClean="0"/>
              <a:t> deze inlevering zijn door HJR 192 van betaling uitgezonderd.</a:t>
            </a:r>
          </a:p>
          <a:p>
            <a:pPr marL="171450" indent="-171450">
              <a:buFont typeface="Arial" panose="020B0604020202020204" pitchFamily="34" charset="0"/>
              <a:buChar char="•"/>
            </a:pPr>
            <a:r>
              <a:rPr lang="nl-NL" sz="1050" baseline="0" dirty="0" smtClean="0"/>
              <a:t>De HJR 192 </a:t>
            </a:r>
          </a:p>
          <a:p>
            <a:pPr marL="628650" lvl="1" indent="-171450">
              <a:buFont typeface="Arial" panose="020B0604020202020204" pitchFamily="34" charset="0"/>
              <a:buChar char="•"/>
            </a:pPr>
            <a:r>
              <a:rPr lang="nl-NL" sz="1050" baseline="0" dirty="0" smtClean="0"/>
              <a:t>Geeft de keuze tussen:</a:t>
            </a:r>
          </a:p>
          <a:p>
            <a:pPr marL="1143000" lvl="2" indent="-228600">
              <a:buFont typeface="+mj-lt"/>
              <a:buAutoNum type="alphaLcPeriod"/>
            </a:pPr>
            <a:r>
              <a:rPr lang="nl-NL" sz="1050" dirty="0" smtClean="0"/>
              <a:t>Common </a:t>
            </a:r>
            <a:r>
              <a:rPr lang="nl-NL" sz="1050" dirty="0" err="1" smtClean="0"/>
              <a:t>Law</a:t>
            </a:r>
            <a:endParaRPr lang="nl-NL" sz="1050" dirty="0" smtClean="0"/>
          </a:p>
          <a:p>
            <a:pPr marL="1143000" lvl="2" indent="-228600">
              <a:buFont typeface="+mj-lt"/>
              <a:buAutoNum type="alphaLcPeriod"/>
            </a:pPr>
            <a:r>
              <a:rPr lang="nl-NL" sz="1050" dirty="0" smtClean="0"/>
              <a:t>Het sociaalverzekerings-statuten-belastingen-privileges-immuniteiten-pakket</a:t>
            </a:r>
          </a:p>
          <a:p>
            <a:pPr marL="685800" lvl="1" indent="-228600">
              <a:buFont typeface="Arial" panose="020B0604020202020204" pitchFamily="34" charset="0"/>
              <a:buChar char="•"/>
            </a:pPr>
            <a:r>
              <a:rPr lang="nl-NL" sz="1050" dirty="0" smtClean="0"/>
              <a:t>Het 14</a:t>
            </a:r>
            <a:r>
              <a:rPr lang="nl-NL" sz="1050" baseline="30000" dirty="0" smtClean="0"/>
              <a:t>th</a:t>
            </a:r>
            <a:r>
              <a:rPr lang="nl-NL" sz="1050" dirty="0" smtClean="0"/>
              <a:t> Amendement (grondwetswijziging) is als voornaamste vermoeden gelegaliseerd dat men staatsburger is met privileges en immuniteiten.</a:t>
            </a:r>
          </a:p>
          <a:p>
            <a:pPr marL="685800" lvl="1" indent="-228600">
              <a:buFont typeface="Arial" panose="020B0604020202020204" pitchFamily="34" charset="0"/>
              <a:buChar char="•"/>
            </a:pPr>
            <a:r>
              <a:rPr lang="nl-NL" sz="1050" dirty="0" smtClean="0"/>
              <a:t>3 partijen</a:t>
            </a:r>
          </a:p>
          <a:p>
            <a:pPr marL="1200150" lvl="2" indent="-285750">
              <a:buFont typeface="+mj-lt"/>
              <a:buAutoNum type="romanLcPeriod"/>
            </a:pPr>
            <a:r>
              <a:rPr lang="nl-NL" sz="1050" dirty="0" smtClean="0"/>
              <a:t>Mensen</a:t>
            </a:r>
          </a:p>
          <a:p>
            <a:pPr marL="1200150" lvl="2" indent="-285750">
              <a:buFont typeface="+mj-lt"/>
              <a:buAutoNum type="romanLcPeriod"/>
            </a:pPr>
            <a:r>
              <a:rPr lang="nl-NL" sz="1050" dirty="0" smtClean="0"/>
              <a:t>Schuldeisers</a:t>
            </a:r>
          </a:p>
          <a:p>
            <a:pPr marL="1200150" lvl="2" indent="-285750">
              <a:buFont typeface="+mj-lt"/>
              <a:buAutoNum type="romanLcPeriod"/>
            </a:pPr>
            <a:r>
              <a:rPr lang="nl-NL" sz="1050" dirty="0" smtClean="0"/>
              <a:t>Staatsburgers </a:t>
            </a:r>
          </a:p>
          <a:p>
            <a:pPr marL="742950" lvl="1" indent="-285750">
              <a:buFont typeface="Arial" panose="020B0604020202020204" pitchFamily="34" charset="0"/>
              <a:buChar char="•"/>
            </a:pPr>
            <a:r>
              <a:rPr lang="nl-NL" sz="1050" dirty="0" smtClean="0"/>
              <a:t>Prima facie van de reglementen; zij wordt door het recht om contracten te sluiten </a:t>
            </a:r>
            <a:r>
              <a:rPr lang="nl-NL" sz="1050" b="1" dirty="0" smtClean="0"/>
              <a:t>overtroefd</a:t>
            </a:r>
            <a:r>
              <a:rPr lang="nl-NL" sz="1050" b="0" dirty="0" smtClean="0"/>
              <a:t>. </a:t>
            </a:r>
          </a:p>
          <a:p>
            <a:pPr marL="742950" lvl="1" indent="-285750">
              <a:buFont typeface="Arial" panose="020B0604020202020204" pitchFamily="34" charset="0"/>
              <a:buChar char="•"/>
            </a:pPr>
            <a:r>
              <a:rPr lang="nl-NL" sz="1050" b="0" dirty="0" smtClean="0"/>
              <a:t>Wanneer men niet</a:t>
            </a:r>
            <a:r>
              <a:rPr lang="nl-NL" sz="1050" b="0" baseline="0" dirty="0" smtClean="0"/>
              <a:t> met iets substantieels kan betalen, dan is de op een na beste oplossing met een belofte te betalen.</a:t>
            </a:r>
            <a:endParaRPr lang="nl-NL" sz="1050" dirty="0" smtClean="0"/>
          </a:p>
          <a:p>
            <a:pPr marL="171450" indent="-171450">
              <a:buFont typeface="Arial" panose="020B0604020202020204" pitchFamily="34" charset="0"/>
              <a:buChar char="•"/>
            </a:pPr>
            <a:r>
              <a:rPr lang="nl-NL" sz="1050" dirty="0" smtClean="0"/>
              <a:t>Begin mei 1933 zijn waarschijnlijk alle burgers in het trustsysteem geduwd </a:t>
            </a:r>
            <a:r>
              <a:rPr lang="nl-NL" sz="1050" dirty="0" smtClean="0">
                <a:sym typeface="Wingdings" panose="05000000000000000000" pitchFamily="2" charset="2"/>
              </a:rPr>
              <a:t> publiek persoon.</a:t>
            </a:r>
          </a:p>
          <a:p>
            <a:pPr marL="171450" indent="-171450">
              <a:buFont typeface="Arial" panose="020B0604020202020204" pitchFamily="34" charset="0"/>
              <a:buChar char="•"/>
            </a:pPr>
            <a:r>
              <a:rPr lang="nl-NL" sz="1050" dirty="0" smtClean="0">
                <a:sym typeface="Wingdings" panose="05000000000000000000" pitchFamily="2" charset="2"/>
              </a:rPr>
              <a:t>Publiek persoon = corporatie = kwijtschelding van schulden bestaat niet  loonslaaf om zijn verplichtingen te betalen</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Corporaties</a:t>
            </a:r>
          </a:p>
          <a:p>
            <a:pPr marL="171450" indent="-171450">
              <a:buFont typeface="Arial" panose="020B0604020202020204" pitchFamily="34" charset="0"/>
              <a:buChar char="•"/>
            </a:pPr>
            <a:r>
              <a:rPr lang="nl-NL" sz="1050" dirty="0" smtClean="0"/>
              <a:t>Naam op rekening = de gecreëerde corporatie = publieke stroman = voor de schulden aansprakelijk</a:t>
            </a:r>
          </a:p>
          <a:p>
            <a:pPr marL="171450" indent="-171450">
              <a:buFont typeface="Arial" panose="020B0604020202020204" pitchFamily="34" charset="0"/>
              <a:buChar char="•"/>
            </a:pPr>
            <a:r>
              <a:rPr lang="nl-NL" sz="1050" dirty="0" smtClean="0"/>
              <a:t>Wetten</a:t>
            </a:r>
            <a:r>
              <a:rPr lang="nl-NL" sz="1050" baseline="0" dirty="0" smtClean="0"/>
              <a:t> gelden allen voor corporaties en zijn alleen op corporaties van toepassing = contractrecht</a:t>
            </a:r>
          </a:p>
          <a:p>
            <a:pPr marL="171450" indent="-171450">
              <a:buFont typeface="Arial" panose="020B0604020202020204" pitchFamily="34" charset="0"/>
              <a:buChar char="•"/>
            </a:pPr>
            <a:endParaRPr lang="nl-NL" sz="105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Wettige betaalmiddelen</a:t>
            </a:r>
          </a:p>
          <a:p>
            <a:pPr marL="171450" indent="-171450">
              <a:buFont typeface="Arial" panose="020B0604020202020204" pitchFamily="34" charset="0"/>
              <a:buChar char="•"/>
            </a:pPr>
            <a:r>
              <a:rPr lang="nl-NL" sz="1050" dirty="0" smtClean="0"/>
              <a:t>Bijv. de euro = eigendom ECB (private firma) = bezit legale titel</a:t>
            </a:r>
          </a:p>
          <a:p>
            <a:pPr marL="171450" indent="-171450">
              <a:buFont typeface="Arial" panose="020B0604020202020204" pitchFamily="34" charset="0"/>
              <a:buChar char="•"/>
            </a:pPr>
            <a:r>
              <a:rPr lang="nl-NL" sz="1050" dirty="0" smtClean="0"/>
              <a:t>Koop je een auto </a:t>
            </a:r>
            <a:r>
              <a:rPr lang="nl-NL" sz="1050" dirty="0" smtClean="0">
                <a:sym typeface="Wingdings" panose="05000000000000000000" pitchFamily="2" charset="2"/>
              </a:rPr>
              <a:t> gedeeld eigendom, gedeeld eigendomsrecht. </a:t>
            </a:r>
          </a:p>
          <a:p>
            <a:pPr marL="628650" lvl="1" indent="-171450">
              <a:buFont typeface="Arial" panose="020B0604020202020204" pitchFamily="34" charset="0"/>
              <a:buChar char="•"/>
            </a:pPr>
            <a:r>
              <a:rPr lang="nl-NL" sz="1050" dirty="0" smtClean="0">
                <a:sym typeface="Wingdings" panose="05000000000000000000" pitchFamily="2" charset="2"/>
              </a:rPr>
              <a:t>Je bezit een billijkheidstitel van gebruik, bij recht-zaken geen standing. </a:t>
            </a:r>
          </a:p>
          <a:p>
            <a:pPr marL="628650" lvl="1" indent="-171450">
              <a:buFont typeface="Arial" panose="020B0604020202020204" pitchFamily="34" charset="0"/>
              <a:buChar char="•"/>
            </a:pPr>
            <a:r>
              <a:rPr lang="nl-NL" sz="1050" dirty="0" smtClean="0">
                <a:sym typeface="Wingdings" panose="05000000000000000000" pitchFamily="2" charset="2"/>
              </a:rPr>
              <a:t>Vreemd eigendom heeft de aanschaf bekostigd.</a:t>
            </a:r>
          </a:p>
          <a:p>
            <a:pPr marL="171450" lvl="0" indent="-171450">
              <a:buFont typeface="Arial" panose="020B0604020202020204" pitchFamily="34" charset="0"/>
              <a:buChar char="•"/>
            </a:pPr>
            <a:endParaRPr lang="nl-NL" sz="105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Rekening-vereffening</a:t>
            </a:r>
          </a:p>
          <a:p>
            <a:pPr marL="171450" lvl="0" indent="-171450">
              <a:buFont typeface="Arial" panose="020B0604020202020204" pitchFamily="34" charset="0"/>
              <a:buChar char="•"/>
            </a:pPr>
            <a:r>
              <a:rPr lang="nl-NL" sz="1050" dirty="0" smtClean="0"/>
              <a:t>De taak van recht-banken is alleen rekeningen in een faillissement te behandelen</a:t>
            </a:r>
          </a:p>
          <a:p>
            <a:pPr marL="628650" lvl="1" indent="-171450">
              <a:buFont typeface="Arial" panose="020B0604020202020204" pitchFamily="34" charset="0"/>
              <a:buChar char="•"/>
            </a:pPr>
            <a:r>
              <a:rPr lang="nl-NL" sz="1050" dirty="0" smtClean="0"/>
              <a:t>Schuldenaar kan niet gedwongen worden schulden te betalen</a:t>
            </a:r>
          </a:p>
          <a:p>
            <a:pPr marL="628650" lvl="1" indent="-171450">
              <a:buFont typeface="Arial" panose="020B0604020202020204" pitchFamily="34" charset="0"/>
              <a:buChar char="•"/>
            </a:pPr>
            <a:r>
              <a:rPr lang="nl-NL" sz="1050" dirty="0" smtClean="0"/>
              <a:t>Wel bij vrijwillige toestemming</a:t>
            </a:r>
          </a:p>
          <a:p>
            <a:pPr marL="171450" lvl="0" indent="-171450">
              <a:buFont typeface="Arial" panose="020B0604020202020204" pitchFamily="34" charset="0"/>
              <a:buChar char="•"/>
            </a:pPr>
            <a:r>
              <a:rPr lang="nl-NL" sz="1050" dirty="0" smtClean="0"/>
              <a:t>Jij komt binnen als ‘geen’ rol in de trust</a:t>
            </a:r>
          </a:p>
          <a:p>
            <a:pPr marL="171450" lvl="0" indent="-171450">
              <a:buFont typeface="Arial" panose="020B0604020202020204" pitchFamily="34" charset="0"/>
              <a:buChar char="•"/>
            </a:pPr>
            <a:r>
              <a:rPr lang="nl-NL" sz="1050" dirty="0" smtClean="0"/>
              <a:t>Geen TRUSTEE</a:t>
            </a:r>
            <a:r>
              <a:rPr lang="nl-NL" sz="1050" baseline="0" dirty="0" smtClean="0"/>
              <a:t> is geen recht-zaak</a:t>
            </a:r>
          </a:p>
          <a:p>
            <a:pPr marL="171450" lvl="0" indent="-171450">
              <a:buFont typeface="Arial" panose="020B0604020202020204" pitchFamily="34" charset="0"/>
              <a:buChar char="•"/>
            </a:pPr>
            <a:r>
              <a:rPr lang="nl-NL" sz="1050" baseline="0" dirty="0" smtClean="0"/>
              <a:t>Blijf jij ‘op armlengte’ (door te blijven staan, slechts je voor-naam te noemen) onttrek jij je aan de TRUSTEE-status</a:t>
            </a:r>
          </a:p>
          <a:p>
            <a:pPr marL="171450" lvl="0" indent="-171450">
              <a:buFont typeface="Arial" panose="020B0604020202020204" pitchFamily="34" charset="0"/>
              <a:buChar char="•"/>
            </a:pPr>
            <a:endParaRPr lang="nl-NL" sz="1050" dirty="0" smtClean="0"/>
          </a:p>
          <a:p>
            <a:pPr marL="0" lvl="0" indent="0">
              <a:buFont typeface="Arial" panose="020B0604020202020204" pitchFamily="34" charset="0"/>
              <a:buNone/>
            </a:pPr>
            <a:r>
              <a:rPr lang="nl-NL" sz="1050" dirty="0" smtClean="0"/>
              <a:t>Alternatief</a:t>
            </a:r>
          </a:p>
          <a:p>
            <a:pPr marL="171450" lvl="0" indent="-171450">
              <a:buFont typeface="Arial" panose="020B0604020202020204" pitchFamily="34" charset="0"/>
              <a:buChar char="•"/>
            </a:pPr>
            <a:r>
              <a:rPr lang="nl-NL" sz="1050" dirty="0" smtClean="0"/>
              <a:t>Omdraaien van hun principe; wij zijn de kredietgevers! Onze stroman de schuldenaar en begunstigde en de staat is trustee.</a:t>
            </a:r>
          </a:p>
          <a:p>
            <a:pPr marL="171450" lvl="0" indent="-171450">
              <a:buFont typeface="Arial" panose="020B0604020202020204" pitchFamily="34" charset="0"/>
              <a:buChar char="•"/>
            </a:pPr>
            <a:r>
              <a:rPr lang="nl-NL" sz="1050" dirty="0" smtClean="0"/>
              <a:t>Vervolgens nemen we de volmacht (Power of </a:t>
            </a:r>
            <a:r>
              <a:rPr lang="nl-NL" sz="1050" dirty="0" err="1" smtClean="0"/>
              <a:t>Attorney</a:t>
            </a:r>
            <a:r>
              <a:rPr lang="nl-NL" sz="1050" dirty="0" smtClean="0"/>
              <a:t>) van</a:t>
            </a:r>
            <a:r>
              <a:rPr lang="nl-NL" sz="1050" baseline="0" dirty="0" smtClean="0"/>
              <a:t> onze stroman op en handelen als zijn agent</a:t>
            </a:r>
          </a:p>
          <a:p>
            <a:pPr marL="171450" lvl="0" indent="-171450">
              <a:buFont typeface="Arial" panose="020B0604020202020204" pitchFamily="34" charset="0"/>
              <a:buChar char="•"/>
            </a:pPr>
            <a:r>
              <a:rPr lang="nl-NL" sz="1050" baseline="0" dirty="0" smtClean="0"/>
              <a:t>Volmacht zijn 3 documenten;</a:t>
            </a:r>
          </a:p>
          <a:p>
            <a:pPr marL="685800" lvl="1" indent="-228600">
              <a:buFont typeface="+mj-lt"/>
              <a:buAutoNum type="arabicPeriod"/>
            </a:pPr>
            <a:r>
              <a:rPr lang="nl-NL" sz="1050" baseline="0" dirty="0" smtClean="0"/>
              <a:t>Zekerheidsstellingovereenkomst; bewijs van contract tussen de stroman en mij waarbij ik de preferente crediteur.</a:t>
            </a:r>
          </a:p>
          <a:p>
            <a:pPr marL="685800" lvl="1" indent="-228600">
              <a:buFont typeface="+mj-lt"/>
              <a:buAutoNum type="arabicPeriod"/>
            </a:pPr>
            <a:r>
              <a:rPr lang="nl-NL" sz="1050" baseline="0" dirty="0" smtClean="0"/>
              <a:t>Vrijwaringsclausule; een publiekrechtelucke verzekering .</a:t>
            </a:r>
          </a:p>
          <a:p>
            <a:pPr marL="685800" lvl="1" indent="-228600">
              <a:buFont typeface="+mj-lt"/>
              <a:buAutoNum type="arabicPeriod"/>
            </a:pPr>
            <a:r>
              <a:rPr lang="nl-NL" sz="1050" baseline="0" dirty="0" smtClean="0"/>
              <a:t>Private overeenkomst; een bundel opdrachten en richtlijnen tussen de stroman en mij. De trust betaalt alle schulden.</a:t>
            </a:r>
          </a:p>
          <a:p>
            <a:pPr marL="228600" lvl="0" indent="-228600">
              <a:buFont typeface="Arial" panose="020B0604020202020204" pitchFamily="34" charset="0"/>
              <a:buChar char="•"/>
            </a:pPr>
            <a:r>
              <a:rPr lang="nl-NL" sz="1050" baseline="0" dirty="0" smtClean="0"/>
              <a:t>Dit laten ze niet werken en moeten wij ons verweren tegen hun vorderingen en claims via 8 stappen</a:t>
            </a:r>
          </a:p>
          <a:p>
            <a:pPr marL="685800" lvl="1" indent="-228600">
              <a:buFont typeface="Arial" panose="020B0604020202020204" pitchFamily="34" charset="0"/>
              <a:buChar char="•"/>
            </a:pPr>
            <a:r>
              <a:rPr lang="nl-NL" sz="1050" baseline="0" dirty="0" smtClean="0"/>
              <a:t>Hiermee bewijs je met het buitengerechtelijke oordeel van verzuim onze aanspraak op gedwongen executie, ieder willekeurig incassobureau kan dit buitengerechtelijk voor ons uitvoeren.</a:t>
            </a:r>
          </a:p>
          <a:p>
            <a:pPr marL="685800" lvl="1" indent="-228600">
              <a:buFont typeface="+mj-lt"/>
              <a:buAutoNum type="alphaLcPeriod"/>
            </a:pPr>
            <a:r>
              <a:rPr lang="nl-NL" sz="1050" baseline="0" dirty="0" smtClean="0"/>
              <a:t>Bewijs van competentie en jurisdictie (UCC 3-501) = identiteit  en autoriteit van de bevoegde ambtspersoon</a:t>
            </a:r>
          </a:p>
          <a:p>
            <a:pPr marL="685800" lvl="1" indent="-228600">
              <a:buFont typeface="+mj-lt"/>
              <a:buAutoNum type="alphaLcPeriod"/>
            </a:pPr>
            <a:r>
              <a:rPr lang="nl-NL" sz="1050" baseline="0" dirty="0" smtClean="0"/>
              <a:t>Tegenaanbod d.m.v. een schadevergoedingsovereenkomst cfm UCC richtlijnen en in overeenstemming met onze Algemene-Voorwaarden</a:t>
            </a:r>
          </a:p>
          <a:p>
            <a:pPr marL="685800" lvl="1" indent="-228600">
              <a:buFont typeface="+mj-lt"/>
              <a:buAutoNum type="alphaLcPeriod"/>
            </a:pPr>
            <a:r>
              <a:rPr lang="nl-NL" sz="1050" baseline="0" dirty="0" smtClean="0"/>
              <a:t>Gelijktijdig verlangen wij een ‘True Bill’, schriftelijk bewijs van de ware verantwoordelijke crediteur in de vorm van een affidavit</a:t>
            </a:r>
          </a:p>
          <a:p>
            <a:pPr marL="685800" lvl="1" indent="-228600">
              <a:buFont typeface="+mj-lt"/>
              <a:buAutoNum type="alphaLcPeriod"/>
            </a:pPr>
            <a:r>
              <a:rPr lang="nl-NL" sz="1050" baseline="0" dirty="0" smtClean="0"/>
              <a:t>Aflopen (waarschijnlijk) termijn van onze rechtmatige vordering </a:t>
            </a:r>
            <a:r>
              <a:rPr lang="nl-NL" sz="1050" baseline="0" dirty="0" smtClean="0">
                <a:sym typeface="Wingdings" panose="05000000000000000000" pitchFamily="2" charset="2"/>
              </a:rPr>
              <a:t> stilzwijgende acceptatie</a:t>
            </a:r>
          </a:p>
          <a:p>
            <a:pPr marL="685800" lvl="1" indent="-228600">
              <a:buFont typeface="+mj-lt"/>
              <a:buAutoNum type="alphaLcPeriod"/>
            </a:pPr>
            <a:r>
              <a:rPr lang="nl-NL" sz="1050" baseline="0" dirty="0" smtClean="0">
                <a:sym typeface="Wingdings" panose="05000000000000000000" pitchFamily="2" charset="2"/>
              </a:rPr>
              <a:t>Sturen affidavit met toedracht tot schadevergoedingseisen</a:t>
            </a:r>
          </a:p>
          <a:p>
            <a:pPr marL="685800" lvl="1" indent="-228600">
              <a:buFont typeface="+mj-lt"/>
              <a:buAutoNum type="alphaLcPeriod"/>
            </a:pPr>
            <a:r>
              <a:rPr lang="nl-NL" sz="1050" dirty="0" smtClean="0"/>
              <a:t>Verwachting</a:t>
            </a:r>
            <a:r>
              <a:rPr lang="nl-NL" sz="1050" baseline="0" dirty="0" smtClean="0"/>
              <a:t> een termijn gebonden tegenaffidavit (komt deze???)</a:t>
            </a:r>
          </a:p>
          <a:p>
            <a:pPr marL="685800" lvl="1" indent="-228600">
              <a:buFont typeface="+mj-lt"/>
              <a:buAutoNum type="alphaLcPeriod"/>
            </a:pPr>
            <a:r>
              <a:rPr lang="nl-NL" sz="1050" dirty="0" smtClean="0"/>
              <a:t>Aantonen van hun verzuim</a:t>
            </a:r>
          </a:p>
          <a:p>
            <a:pPr marL="685800" lvl="1" indent="-228600">
              <a:buFont typeface="+mj-lt"/>
              <a:buAutoNum type="alphaLcPeriod"/>
            </a:pPr>
            <a:r>
              <a:rPr lang="nl-NL" sz="1050" dirty="0" smtClean="0"/>
              <a:t>Terug naar het handelsrecht, aanmaning tot betaling van de schadevergoeding, bekend stellen van ons Algemene-Voorwaarden-pandrecht</a:t>
            </a:r>
            <a:r>
              <a:rPr lang="nl-NL" sz="1050" baseline="0" dirty="0" smtClean="0"/>
              <a:t> a.d.h.v. UCC-1 </a:t>
            </a:r>
            <a:r>
              <a:rPr lang="nl-NL" sz="1050" baseline="0" dirty="0" err="1" smtClean="0"/>
              <a:t>Financing</a:t>
            </a:r>
            <a:r>
              <a:rPr lang="nl-NL" sz="1050" baseline="0" dirty="0" smtClean="0"/>
              <a:t>.</a:t>
            </a:r>
          </a:p>
          <a:p>
            <a:pPr marL="685800" lvl="1" indent="-228600">
              <a:buFont typeface="Arial" panose="020B0604020202020204" pitchFamily="34" charset="0"/>
              <a:buChar char="•"/>
            </a:pPr>
            <a:r>
              <a:rPr lang="nl-NL" sz="1050" baseline="0" dirty="0" smtClean="0"/>
              <a:t>Zelf je teksten schrijven (niet kopiëren) maakt dat jij je eigen zaak beter begrijpt. Ieder woord moet raak zijn en begrijpeluck zijn.</a:t>
            </a:r>
          </a:p>
          <a:p>
            <a:pPr marL="685800" lvl="1" indent="-228600">
              <a:buFont typeface="Arial" panose="020B0604020202020204" pitchFamily="34" charset="0"/>
              <a:buChar char="•"/>
            </a:pPr>
            <a:r>
              <a:rPr lang="nl-NL" sz="1050" baseline="0" dirty="0" smtClean="0"/>
              <a:t>Zonder handtekening voor een garantie om voor de schulden aansprakeluck te zijn, kan men </a:t>
            </a:r>
            <a:r>
              <a:rPr lang="nl-NL" sz="1050" b="1" baseline="0" dirty="0" smtClean="0"/>
              <a:t>legaal niet aansprakeluck </a:t>
            </a:r>
            <a:r>
              <a:rPr lang="nl-NL" sz="1050" baseline="0" dirty="0" smtClean="0"/>
              <a:t>zijn.</a:t>
            </a:r>
          </a:p>
          <a:p>
            <a:pPr marL="685800" lvl="1" indent="-228600">
              <a:buFont typeface="Arial" panose="020B0604020202020204" pitchFamily="34" charset="0"/>
              <a:buChar char="•"/>
            </a:pPr>
            <a:r>
              <a:rPr lang="nl-NL" sz="1050" baseline="0" dirty="0" smtClean="0"/>
              <a:t>Ten slotte gebruiken we de stroman om aan hun aanspraken tegen ons een einde te maken door een anti-franchise-franchise te creëren (gelijke behandeling en gelijke bescherming). Hiermee zet je dezelfde rechten en methoden in die zij ook tegen ons gebruiken.</a:t>
            </a:r>
          </a:p>
          <a:p>
            <a:pPr marL="685800" lvl="1" indent="-228600">
              <a:buFont typeface="Arial" panose="020B0604020202020204" pitchFamily="34" charset="0"/>
              <a:buChar char="•"/>
            </a:pPr>
            <a:endParaRPr lang="nl-NL" sz="105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Sociale verzekering</a:t>
            </a:r>
          </a:p>
          <a:p>
            <a:pPr marL="228600" lvl="0" indent="-228600">
              <a:buFont typeface="Arial" panose="020B0604020202020204" pitchFamily="34" charset="0"/>
              <a:buChar char="•"/>
            </a:pPr>
            <a:r>
              <a:rPr lang="nl-NL" sz="1050" dirty="0" smtClean="0"/>
              <a:t>Is een schuldenaarsgroepering</a:t>
            </a:r>
          </a:p>
          <a:p>
            <a:pPr marL="228600" lvl="0" indent="-228600">
              <a:buFont typeface="Arial" panose="020B0604020202020204" pitchFamily="34" charset="0"/>
              <a:buChar char="•"/>
            </a:pPr>
            <a:r>
              <a:rPr lang="nl-NL" sz="1050" dirty="0" smtClean="0"/>
              <a:t>Recht-bank heeft geen jurisdictie in een twee-partijen-contract. Privilege (gebruik van de euro) geeft een derde partij en dus jurisdictie!</a:t>
            </a:r>
          </a:p>
          <a:p>
            <a:pPr marL="228600" lvl="0" indent="-228600">
              <a:buFont typeface="Arial" panose="020B0604020202020204" pitchFamily="34" charset="0"/>
              <a:buChar char="•"/>
            </a:pPr>
            <a:r>
              <a:rPr lang="nl-NL" sz="1050" dirty="0" smtClean="0"/>
              <a:t>Regering gaat ervan uit dat: </a:t>
            </a:r>
          </a:p>
          <a:p>
            <a:pPr marL="685800" lvl="1" indent="-228600">
              <a:buFont typeface="Arial" panose="020B0604020202020204" pitchFamily="34" charset="0"/>
              <a:buChar char="•"/>
            </a:pPr>
            <a:r>
              <a:rPr lang="nl-NL" sz="1050" dirty="0" smtClean="0"/>
              <a:t>Wij allen het privilege om de schulden niet te hoeven betalen willen genieten doordat we zwijgen.</a:t>
            </a:r>
          </a:p>
          <a:p>
            <a:pPr marL="685800" lvl="1" indent="-228600">
              <a:buFont typeface="Arial" panose="020B0604020202020204" pitchFamily="34" charset="0"/>
              <a:buChar char="•"/>
            </a:pPr>
            <a:r>
              <a:rPr lang="nl-NL" sz="1050" dirty="0" smtClean="0"/>
              <a:t>Het vermoeden dat dit volledig vrijwillig gebeurt.</a:t>
            </a:r>
          </a:p>
          <a:p>
            <a:pPr marL="685800" lvl="1" indent="-228600">
              <a:buFont typeface="Arial" panose="020B0604020202020204" pitchFamily="34" charset="0"/>
              <a:buChar char="•"/>
            </a:pPr>
            <a:r>
              <a:rPr lang="nl-NL" sz="1050" dirty="0" smtClean="0"/>
              <a:t>Dit is een privilege </a:t>
            </a:r>
            <a:r>
              <a:rPr lang="nl-NL" sz="1050" dirty="0" smtClean="0">
                <a:sym typeface="Wingdings" panose="05000000000000000000" pitchFamily="2" charset="2"/>
              </a:rPr>
              <a:t> burger  gedwongen worden tot alle mogelijke zaken</a:t>
            </a:r>
            <a:r>
              <a:rPr lang="nl-NL" sz="1050" baseline="0" dirty="0" smtClean="0">
                <a:sym typeface="Wingdings" panose="05000000000000000000" pitchFamily="2" charset="2"/>
              </a:rPr>
              <a:t> (bijv. Inkomstenbelasting = legaal  je betaalt voor het privilege om schulden niet te hoeven betalen)</a:t>
            </a:r>
          </a:p>
          <a:p>
            <a:pPr marL="685800" lvl="1" indent="-228600">
              <a:buFont typeface="Arial" panose="020B0604020202020204" pitchFamily="34" charset="0"/>
              <a:buChar char="•"/>
            </a:pPr>
            <a:r>
              <a:rPr lang="nl-NL" sz="1050" baseline="0" dirty="0" smtClean="0">
                <a:sym typeface="Wingdings" panose="05000000000000000000" pitchFamily="2" charset="2"/>
              </a:rPr>
              <a:t>Schulden kunnen niet betaald worden, ze kunnen alleen ontlast (tijdstip van betaling ligt niet vast worden. </a:t>
            </a:r>
            <a:endParaRPr lang="nl-NL" sz="1050" dirty="0" smtClean="0">
              <a:sym typeface="Wingdings" panose="05000000000000000000" pitchFamily="2" charset="2"/>
            </a:endParaRPr>
          </a:p>
          <a:p>
            <a:pPr marL="685800" lvl="1" indent="-228600">
              <a:buFont typeface="Arial" panose="020B0604020202020204" pitchFamily="34" charset="0"/>
              <a:buChar char="•"/>
            </a:pPr>
            <a:r>
              <a:rPr lang="nl-NL" sz="1050" b="1" dirty="0" smtClean="0">
                <a:sym typeface="Wingdings" panose="05000000000000000000" pitchFamily="2" charset="2"/>
              </a:rPr>
              <a:t>Euro</a:t>
            </a:r>
            <a:r>
              <a:rPr lang="nl-NL" sz="1050" b="0" dirty="0" smtClean="0">
                <a:sym typeface="Wingdings" panose="05000000000000000000" pitchFamily="2" charset="2"/>
              </a:rPr>
              <a:t> buitenspel zetten!</a:t>
            </a:r>
          </a:p>
          <a:p>
            <a:pPr marL="685800" lvl="1" indent="-228600">
              <a:buFont typeface="Arial" panose="020B0604020202020204" pitchFamily="34" charset="0"/>
              <a:buChar char="•"/>
            </a:pPr>
            <a:endParaRPr lang="nl-NL" sz="1050" b="0" dirty="0" smtClean="0">
              <a:sym typeface="Wingdings" panose="05000000000000000000" pitchFamily="2" charset="2"/>
            </a:endParaRPr>
          </a:p>
          <a:p>
            <a:pPr marL="0" lvl="0" indent="0">
              <a:buFont typeface="Arial" panose="020B0604020202020204" pitchFamily="34" charset="0"/>
              <a:buNone/>
            </a:pPr>
            <a:r>
              <a:rPr lang="nl-NL" sz="1050" dirty="0" smtClean="0"/>
              <a:t>Krediet</a:t>
            </a:r>
          </a:p>
          <a:p>
            <a:pPr marL="171450" lvl="0" indent="-171450">
              <a:buFont typeface="Arial" panose="020B0604020202020204" pitchFamily="34" charset="0"/>
              <a:buChar char="•"/>
            </a:pPr>
            <a:r>
              <a:rPr lang="nl-NL" sz="1050" dirty="0" smtClean="0"/>
              <a:t>Gecreëerd door je handtekening</a:t>
            </a:r>
          </a:p>
          <a:p>
            <a:pPr marL="171450" lvl="0" indent="-171450">
              <a:buFont typeface="Arial" panose="020B0604020202020204" pitchFamily="34" charset="0"/>
              <a:buChar char="•"/>
            </a:pPr>
            <a:r>
              <a:rPr lang="nl-NL" sz="1050" dirty="0" smtClean="0"/>
              <a:t>Wanneer een bank een krediet verstrekt, creëert hij een passende inleg op het conto</a:t>
            </a:r>
            <a:r>
              <a:rPr lang="nl-NL" sz="1050" baseline="0" dirty="0" smtClean="0"/>
              <a:t> van de lener en schept daarmee nieuw geld (Citaat Bank of England)</a:t>
            </a:r>
            <a:endParaRPr lang="nl-NL" sz="1050" dirty="0" smtClean="0"/>
          </a:p>
          <a:p>
            <a:pPr marL="0" lvl="0" indent="0">
              <a:buFont typeface="Arial" panose="020B0604020202020204" pitchFamily="34" charset="0"/>
              <a:buNone/>
            </a:pPr>
            <a:endParaRPr lang="nl-NL" sz="1050" b="1"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37</a:t>
            </a:fld>
            <a:endParaRPr lang="nl-NL"/>
          </a:p>
        </p:txBody>
      </p:sp>
    </p:spTree>
    <p:extLst>
      <p:ext uri="{BB962C8B-B14F-4D97-AF65-F5344CB8AC3E}">
        <p14:creationId xmlns:p14="http://schemas.microsoft.com/office/powerpoint/2010/main" val="2370385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Wat is het?</a:t>
            </a:r>
          </a:p>
          <a:p>
            <a:pPr marL="171450" indent="-171450">
              <a:buFont typeface="Arial" panose="020B0604020202020204" pitchFamily="34" charset="0"/>
              <a:buChar char="•"/>
            </a:pPr>
            <a:r>
              <a:rPr lang="nl-NL" dirty="0" smtClean="0"/>
              <a:t>Levend mens verklaring</a:t>
            </a:r>
          </a:p>
          <a:p>
            <a:pPr marL="171450" indent="-171450">
              <a:buFont typeface="Arial" panose="020B0604020202020204" pitchFamily="34" charset="0"/>
              <a:buChar char="•"/>
            </a:pPr>
            <a:r>
              <a:rPr lang="nl-NL" dirty="0" smtClean="0"/>
              <a:t>In contract tussen jou als Levend</a:t>
            </a:r>
            <a:r>
              <a:rPr lang="nl-NL" baseline="0" dirty="0" smtClean="0"/>
              <a:t> Mens en je stroman</a:t>
            </a:r>
          </a:p>
          <a:p>
            <a:pPr marL="171450" indent="-171450">
              <a:buFont typeface="Arial" panose="020B0604020202020204" pitchFamily="34" charset="0"/>
              <a:buChar char="•"/>
            </a:pPr>
            <a:endParaRPr lang="nl-NL" baseline="0" dirty="0" smtClean="0"/>
          </a:p>
          <a:p>
            <a:pPr marL="0" indent="0">
              <a:buFont typeface="Arial" panose="020B0604020202020204" pitchFamily="34" charset="0"/>
              <a:buNone/>
            </a:pPr>
            <a:r>
              <a:rPr lang="nl-NL" baseline="0" dirty="0" smtClean="0"/>
              <a:t>Ontstaan</a:t>
            </a:r>
          </a:p>
          <a:p>
            <a:pPr marL="171450" indent="-171450">
              <a:buFont typeface="Arial" panose="020B0604020202020204" pitchFamily="34" charset="0"/>
              <a:buChar char="•"/>
            </a:pPr>
            <a:r>
              <a:rPr lang="nl-NL" dirty="0" smtClean="0"/>
              <a:t>1999</a:t>
            </a:r>
          </a:p>
          <a:p>
            <a:pPr marL="0" indent="0">
              <a:buFont typeface="Arial" panose="020B0604020202020204" pitchFamily="34" charset="0"/>
              <a:buNone/>
            </a:pPr>
            <a:endParaRPr lang="nl-NL" dirty="0" smtClean="0"/>
          </a:p>
          <a:p>
            <a:pPr marL="0" lvl="0" indent="0">
              <a:buFont typeface="Arial" panose="020B0604020202020204" pitchFamily="34" charset="0"/>
              <a:buNone/>
            </a:pPr>
            <a:r>
              <a:rPr lang="nl-NL" dirty="0" smtClean="0"/>
              <a:t>Nut en belang</a:t>
            </a:r>
          </a:p>
          <a:p>
            <a:pPr marL="171450" lvl="0" indent="-171450">
              <a:buFont typeface="Arial" panose="020B0604020202020204" pitchFamily="34" charset="0"/>
              <a:buChar char="•"/>
            </a:pPr>
            <a:r>
              <a:rPr lang="nl-NL" dirty="0" smtClean="0"/>
              <a:t>Bevrijden van eeuwenlange slavernij</a:t>
            </a:r>
          </a:p>
          <a:p>
            <a:pPr marL="171450" lvl="0" indent="-171450">
              <a:buFont typeface="Arial" panose="020B0604020202020204" pitchFamily="34" charset="0"/>
              <a:buChar char="•"/>
            </a:pPr>
            <a:r>
              <a:rPr lang="nl-NL" dirty="0" smtClean="0"/>
              <a:t>Afname rechten en vrijheden</a:t>
            </a:r>
          </a:p>
          <a:p>
            <a:pPr marL="171450" lvl="0" indent="-171450">
              <a:buFont typeface="Arial" panose="020B0604020202020204" pitchFamily="34" charset="0"/>
              <a:buChar char="•"/>
            </a:pPr>
            <a:r>
              <a:rPr lang="nl-NL" dirty="0" smtClean="0"/>
              <a:t>Grondwet met handen en voeten getreden</a:t>
            </a:r>
          </a:p>
          <a:p>
            <a:pPr marL="171450" lvl="0" indent="-171450">
              <a:buFont typeface="Arial" panose="020B0604020202020204" pitchFamily="34" charset="0"/>
              <a:buChar char="•"/>
            </a:pPr>
            <a:r>
              <a:rPr lang="nl-NL" dirty="0" smtClean="0"/>
              <a:t>In je autonomie gaan staan, zelfbeschikkingsrecht</a:t>
            </a:r>
          </a:p>
          <a:p>
            <a:pPr marL="0" indent="0">
              <a:buFont typeface="Arial" panose="020B0604020202020204" pitchFamily="34" charset="0"/>
              <a:buNone/>
            </a:pPr>
            <a:endParaRPr lang="nl-NL"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smtClean="0"/>
              <a:t>Wat kun je ermee?</a:t>
            </a:r>
          </a:p>
          <a:p>
            <a:pPr marL="171450" indent="-171450">
              <a:buFont typeface="Arial" panose="020B0604020202020204" pitchFamily="34" charset="0"/>
              <a:buChar char="•"/>
            </a:pPr>
            <a:r>
              <a:rPr lang="nl-NL" dirty="0" smtClean="0"/>
              <a:t>Materieel</a:t>
            </a:r>
          </a:p>
          <a:p>
            <a:pPr marL="628650" lvl="1" indent="-171450">
              <a:buFont typeface="Arial" panose="020B0604020202020204" pitchFamily="34" charset="0"/>
              <a:buChar char="•"/>
            </a:pPr>
            <a:r>
              <a:rPr lang="nl-NL" dirty="0" smtClean="0"/>
              <a:t>Vrij maken van contracten (belastingdienst, zorgverzekeraar, hypotheek, etc.)</a:t>
            </a:r>
          </a:p>
          <a:p>
            <a:pPr marL="628650" lvl="1" indent="-171450">
              <a:buFont typeface="Arial" panose="020B0604020202020204" pitchFamily="34" charset="0"/>
              <a:buChar char="•"/>
            </a:pPr>
            <a:r>
              <a:rPr lang="nl-NL" dirty="0" smtClean="0"/>
              <a:t>Eigen voorwaarden stellen</a:t>
            </a:r>
          </a:p>
          <a:p>
            <a:pPr marL="628650" lvl="1" indent="-171450">
              <a:buFont typeface="Arial" panose="020B0604020202020204" pitchFamily="34" charset="0"/>
              <a:buChar char="•"/>
            </a:pPr>
            <a:r>
              <a:rPr lang="nl-NL" dirty="0" smtClean="0"/>
              <a:t>Claimen bezittingen (auto, huis, land, etc.)</a:t>
            </a:r>
          </a:p>
          <a:p>
            <a:pPr marL="171450" lvl="0" indent="-171450">
              <a:buFont typeface="Arial" panose="020B0604020202020204" pitchFamily="34" charset="0"/>
              <a:buChar char="•"/>
            </a:pPr>
            <a:r>
              <a:rPr lang="nl-NL" dirty="0" smtClean="0"/>
              <a:t>Energetisch</a:t>
            </a:r>
          </a:p>
          <a:p>
            <a:pPr marL="628650" lvl="1" indent="-171450">
              <a:buFont typeface="Arial" panose="020B0604020202020204" pitchFamily="34" charset="0"/>
              <a:buChar char="•"/>
            </a:pPr>
            <a:r>
              <a:rPr lang="nl-NL" dirty="0" smtClean="0"/>
              <a:t>Ziel, levensenergie, tijd terug claimen</a:t>
            </a:r>
          </a:p>
          <a:p>
            <a:pPr marL="628650" lvl="1" indent="-171450">
              <a:buFont typeface="Arial" panose="020B0604020202020204" pitchFamily="34" charset="0"/>
              <a:buChar char="•"/>
            </a:pPr>
            <a:r>
              <a:rPr lang="nl-NL" dirty="0" smtClean="0"/>
              <a:t>Stoppen met consent geven aan zaken</a:t>
            </a:r>
          </a:p>
          <a:p>
            <a:pPr marL="628650" lvl="1" indent="-171450">
              <a:buFont typeface="Arial" panose="020B0604020202020204" pitchFamily="34" charset="0"/>
              <a:buChar char="•"/>
            </a:pPr>
            <a:endParaRPr lang="nl-NL"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38</a:t>
            </a:fld>
            <a:endParaRPr lang="nl-NL"/>
          </a:p>
        </p:txBody>
      </p:sp>
    </p:spTree>
    <p:extLst>
      <p:ext uri="{BB962C8B-B14F-4D97-AF65-F5344CB8AC3E}">
        <p14:creationId xmlns:p14="http://schemas.microsoft.com/office/powerpoint/2010/main" val="2768378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Niet lost at </a:t>
            </a:r>
            <a:r>
              <a:rPr lang="nl-NL" dirty="0" err="1" smtClean="0"/>
              <a:t>sea</a:t>
            </a:r>
            <a:endParaRPr lang="nl-NL"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39</a:t>
            </a:fld>
            <a:endParaRPr lang="nl-NL"/>
          </a:p>
        </p:txBody>
      </p:sp>
    </p:spTree>
    <p:extLst>
      <p:ext uri="{BB962C8B-B14F-4D97-AF65-F5344CB8AC3E}">
        <p14:creationId xmlns:p14="http://schemas.microsoft.com/office/powerpoint/2010/main" val="2139190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Wat is het?</a:t>
            </a:r>
          </a:p>
          <a:p>
            <a:pPr marL="171450" indent="-171450">
              <a:buFont typeface="Arial" panose="020B0604020202020204" pitchFamily="34" charset="0"/>
              <a:buChar char="•"/>
            </a:pPr>
            <a:r>
              <a:rPr lang="nl-NL" dirty="0" smtClean="0"/>
              <a:t>Levend mens verklaring</a:t>
            </a:r>
          </a:p>
          <a:p>
            <a:pPr marL="171450" indent="-171450">
              <a:buFont typeface="Arial" panose="020B0604020202020204" pitchFamily="34" charset="0"/>
              <a:buChar char="•"/>
            </a:pPr>
            <a:r>
              <a:rPr lang="nl-NL" dirty="0" smtClean="0"/>
              <a:t>In contract tussen jou als Levend</a:t>
            </a:r>
            <a:r>
              <a:rPr lang="nl-NL" baseline="0" dirty="0" smtClean="0"/>
              <a:t> Mens en je stroman</a:t>
            </a:r>
          </a:p>
          <a:p>
            <a:pPr marL="171450" indent="-171450">
              <a:buFont typeface="Arial" panose="020B0604020202020204" pitchFamily="34" charset="0"/>
              <a:buChar char="•"/>
            </a:pPr>
            <a:endParaRPr lang="nl-NL" baseline="0" dirty="0" smtClean="0"/>
          </a:p>
          <a:p>
            <a:pPr marL="0" indent="0">
              <a:buFont typeface="Arial" panose="020B0604020202020204" pitchFamily="34" charset="0"/>
              <a:buNone/>
            </a:pPr>
            <a:r>
              <a:rPr lang="nl-NL" baseline="0" dirty="0" smtClean="0"/>
              <a:t>Ontstaan</a:t>
            </a:r>
          </a:p>
          <a:p>
            <a:pPr marL="171450" indent="-171450">
              <a:buFont typeface="Arial" panose="020B0604020202020204" pitchFamily="34" charset="0"/>
              <a:buChar char="•"/>
            </a:pPr>
            <a:r>
              <a:rPr lang="nl-NL" dirty="0" smtClean="0"/>
              <a:t>1999</a:t>
            </a:r>
          </a:p>
          <a:p>
            <a:pPr marL="0" indent="0">
              <a:buFont typeface="Arial" panose="020B0604020202020204" pitchFamily="34" charset="0"/>
              <a:buNone/>
            </a:pPr>
            <a:endParaRPr lang="nl-NL" dirty="0" smtClean="0"/>
          </a:p>
          <a:p>
            <a:pPr marL="0" lvl="0" indent="0">
              <a:buFont typeface="Arial" panose="020B0604020202020204" pitchFamily="34" charset="0"/>
              <a:buNone/>
            </a:pPr>
            <a:r>
              <a:rPr lang="nl-NL" dirty="0" smtClean="0"/>
              <a:t>Nut en belang</a:t>
            </a:r>
          </a:p>
          <a:p>
            <a:pPr marL="171450" lvl="0" indent="-171450">
              <a:buFont typeface="Arial" panose="020B0604020202020204" pitchFamily="34" charset="0"/>
              <a:buChar char="•"/>
            </a:pPr>
            <a:r>
              <a:rPr lang="nl-NL" dirty="0" smtClean="0"/>
              <a:t>Bevrijden van eeuwenlange slavernij</a:t>
            </a:r>
          </a:p>
          <a:p>
            <a:pPr marL="171450" lvl="0" indent="-171450">
              <a:buFont typeface="Arial" panose="020B0604020202020204" pitchFamily="34" charset="0"/>
              <a:buChar char="•"/>
            </a:pPr>
            <a:r>
              <a:rPr lang="nl-NL" dirty="0" smtClean="0"/>
              <a:t>Afname rechten en vrijheden</a:t>
            </a:r>
          </a:p>
          <a:p>
            <a:pPr marL="171450" lvl="0" indent="-171450">
              <a:buFont typeface="Arial" panose="020B0604020202020204" pitchFamily="34" charset="0"/>
              <a:buChar char="•"/>
            </a:pPr>
            <a:r>
              <a:rPr lang="nl-NL" dirty="0" smtClean="0"/>
              <a:t>Grondwet met handen en voeten getreden</a:t>
            </a:r>
          </a:p>
          <a:p>
            <a:pPr marL="171450" lvl="0" indent="-171450">
              <a:buFont typeface="Arial" panose="020B0604020202020204" pitchFamily="34" charset="0"/>
              <a:buChar char="•"/>
            </a:pPr>
            <a:r>
              <a:rPr lang="nl-NL" dirty="0" smtClean="0"/>
              <a:t>In je autonomie gaan staan, zelfbeschikkingsrecht</a:t>
            </a:r>
          </a:p>
          <a:p>
            <a:pPr marL="0" indent="0">
              <a:buFont typeface="Arial" panose="020B0604020202020204" pitchFamily="34" charset="0"/>
              <a:buNone/>
            </a:pPr>
            <a:endParaRPr lang="nl-NL"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smtClean="0"/>
              <a:t>Wat kun je ermee?</a:t>
            </a:r>
          </a:p>
          <a:p>
            <a:pPr marL="171450" indent="-171450">
              <a:buFont typeface="Arial" panose="020B0604020202020204" pitchFamily="34" charset="0"/>
              <a:buChar char="•"/>
            </a:pPr>
            <a:r>
              <a:rPr lang="nl-NL" dirty="0" smtClean="0"/>
              <a:t>Materieel</a:t>
            </a:r>
          </a:p>
          <a:p>
            <a:pPr marL="628650" lvl="1" indent="-171450">
              <a:buFont typeface="Arial" panose="020B0604020202020204" pitchFamily="34" charset="0"/>
              <a:buChar char="•"/>
            </a:pPr>
            <a:r>
              <a:rPr lang="nl-NL" dirty="0" smtClean="0"/>
              <a:t>Vrij maken van contracten (belastingdienst, zorgverzekeraar, hypotheek, etc.)</a:t>
            </a:r>
          </a:p>
          <a:p>
            <a:pPr marL="628650" lvl="1" indent="-171450">
              <a:buFont typeface="Arial" panose="020B0604020202020204" pitchFamily="34" charset="0"/>
              <a:buChar char="•"/>
            </a:pPr>
            <a:r>
              <a:rPr lang="nl-NL" dirty="0" smtClean="0"/>
              <a:t>Eigen voorwaarden stellen</a:t>
            </a:r>
          </a:p>
          <a:p>
            <a:pPr marL="628650" lvl="1" indent="-171450">
              <a:buFont typeface="Arial" panose="020B0604020202020204" pitchFamily="34" charset="0"/>
              <a:buChar char="•"/>
            </a:pPr>
            <a:r>
              <a:rPr lang="nl-NL" dirty="0" smtClean="0"/>
              <a:t>Claimen bezittingen (auto, huis, land, etc.)</a:t>
            </a:r>
          </a:p>
          <a:p>
            <a:pPr marL="171450" lvl="0" indent="-171450">
              <a:buFont typeface="Arial" panose="020B0604020202020204" pitchFamily="34" charset="0"/>
              <a:buChar char="•"/>
            </a:pPr>
            <a:r>
              <a:rPr lang="nl-NL" dirty="0" smtClean="0"/>
              <a:t>Energetisch</a:t>
            </a:r>
          </a:p>
          <a:p>
            <a:pPr marL="628650" lvl="1" indent="-171450">
              <a:buFont typeface="Arial" panose="020B0604020202020204" pitchFamily="34" charset="0"/>
              <a:buChar char="•"/>
            </a:pPr>
            <a:r>
              <a:rPr lang="nl-NL" dirty="0" smtClean="0"/>
              <a:t>Ziel, levensenergie, tijd terug claimen</a:t>
            </a:r>
          </a:p>
          <a:p>
            <a:pPr marL="628650" lvl="1" indent="-171450">
              <a:buFont typeface="Arial" panose="020B0604020202020204" pitchFamily="34" charset="0"/>
              <a:buChar char="•"/>
            </a:pPr>
            <a:r>
              <a:rPr lang="nl-NL" dirty="0" smtClean="0"/>
              <a:t>Stoppen met consent geven aan zaken</a:t>
            </a:r>
          </a:p>
          <a:p>
            <a:pPr marL="628650" lvl="1" indent="-171450">
              <a:buFont typeface="Arial" panose="020B0604020202020204" pitchFamily="34" charset="0"/>
              <a:buChar char="•"/>
            </a:pPr>
            <a:endParaRPr lang="nl-NL"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40</a:t>
            </a:fld>
            <a:endParaRPr lang="nl-NL"/>
          </a:p>
        </p:txBody>
      </p:sp>
    </p:spTree>
    <p:extLst>
      <p:ext uri="{BB962C8B-B14F-4D97-AF65-F5344CB8AC3E}">
        <p14:creationId xmlns:p14="http://schemas.microsoft.com/office/powerpoint/2010/main" val="376651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Cirkel van betrokkenheid</a:t>
            </a:r>
          </a:p>
          <a:p>
            <a:pPr marL="171450" indent="-171450">
              <a:buFont typeface="Arial" panose="020B0604020202020204" pitchFamily="34" charset="0"/>
              <a:buChar char="•"/>
            </a:pPr>
            <a:r>
              <a:rPr lang="nl-NL" sz="1050" dirty="0" smtClean="0"/>
              <a:t>Alles waar jij tijd en aandacht aan schenkt zit in je Cirkel van Betrokkenheid. Vanzelfsprekend zitten er dus ook dingen in deze</a:t>
            </a:r>
            <a:r>
              <a:rPr lang="nl-NL" sz="1050" baseline="0" dirty="0" smtClean="0"/>
              <a:t> cirkel die je graag zou willen aanpakken, maar waar je geen invloed op hebt. </a:t>
            </a:r>
          </a:p>
          <a:p>
            <a:pPr marL="171450" indent="-171450">
              <a:buFont typeface="Arial" panose="020B0604020202020204" pitchFamily="34" charset="0"/>
              <a:buChar char="•"/>
            </a:pPr>
            <a:r>
              <a:rPr lang="nl-NL" sz="1050" baseline="0" dirty="0" smtClean="0"/>
              <a:t>Door de Cirkel van Betrokkenheid te maken kun je gemakkelijker ‘nee’ zeggen tegen dingen waar je niet bij betrokken wilt zijn, gemakkelijker afstand nemen.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Het geeft een relatieve focus op je betrokkenheid.</a:t>
            </a:r>
            <a:br>
              <a:rPr lang="nl-NL" sz="1050" baseline="0" dirty="0" smtClean="0"/>
            </a:br>
            <a:endParaRPr lang="nl-NL" sz="105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baseline="0" dirty="0" smtClean="0"/>
              <a:t>Cirkel van Invloed</a:t>
            </a:r>
            <a:endParaRPr lang="nl-NL" sz="1050" dirty="0" smtClean="0"/>
          </a:p>
          <a:p>
            <a:pPr marL="171450" indent="-171450">
              <a:buFont typeface="Arial" panose="020B0604020202020204" pitchFamily="34" charset="0"/>
              <a:buChar char="•"/>
            </a:pPr>
            <a:r>
              <a:rPr lang="nl-NL" sz="1050" baseline="0" dirty="0" smtClean="0"/>
              <a:t>Hier kun jij invloed op uitoefenen.</a:t>
            </a:r>
          </a:p>
          <a:p>
            <a:pPr marL="171450" indent="-171450">
              <a:buFont typeface="Arial" panose="020B0604020202020204" pitchFamily="34" charset="0"/>
              <a:buChar char="•"/>
            </a:pPr>
            <a:r>
              <a:rPr lang="nl-NL" sz="1050" baseline="0" dirty="0" smtClean="0"/>
              <a:t>Randvoorwaarde is dat dit tevens in jouw cirkel van Betrokkenheid moet bevinden. Je kunt geen invloed uitoefenen op iets waarbij je niet betrokken bent.</a:t>
            </a:r>
          </a:p>
          <a:p>
            <a:pPr marL="171450" indent="-171450">
              <a:buFont typeface="Arial" panose="020B0604020202020204" pitchFamily="34" charset="0"/>
              <a:buChar char="•"/>
            </a:pPr>
            <a:r>
              <a:rPr lang="nl-NL" sz="1050" baseline="0" dirty="0" smtClean="0"/>
              <a:t>Deze cirkel bevat zaken waar je echt een verschil kunt maken, door jouw gerichte acties.</a:t>
            </a:r>
          </a:p>
          <a:p>
            <a:pPr marL="171450" indent="-171450">
              <a:buFont typeface="Arial" panose="020B0604020202020204" pitchFamily="34" charset="0"/>
              <a:buChar char="•"/>
            </a:pPr>
            <a:r>
              <a:rPr lang="nl-NL" sz="1050" baseline="0" dirty="0" smtClean="0"/>
              <a:t>Hoe groter des te meer jij je leven kunt sturen zoals jij wilt.</a:t>
            </a:r>
          </a:p>
          <a:p>
            <a:pPr marL="171450" indent="-171450">
              <a:buFont typeface="Arial" panose="020B0604020202020204" pitchFamily="34" charset="0"/>
              <a:buChar char="•"/>
            </a:pPr>
            <a:r>
              <a:rPr lang="nl-NL" sz="1050" baseline="0" dirty="0" smtClean="0"/>
              <a:t>Richt je aandacht en energie pro-actief op datgene waar je invloed op hebt.</a:t>
            </a:r>
          </a:p>
          <a:p>
            <a:pPr marL="171450" indent="-171450">
              <a:buFont typeface="Arial" panose="020B0604020202020204" pitchFamily="34" charset="0"/>
              <a:buChar char="•"/>
            </a:pPr>
            <a:r>
              <a:rPr lang="nl-NL" sz="1050" baseline="0" dirty="0" smtClean="0"/>
              <a:t>Kijken in kansen en mogeluckheden.</a:t>
            </a:r>
          </a:p>
          <a:p>
            <a:pPr marL="171450" indent="-171450">
              <a:buFont typeface="Arial" panose="020B0604020202020204" pitchFamily="34" charset="0"/>
              <a:buChar char="•"/>
            </a:pPr>
            <a:r>
              <a:rPr lang="nl-NL" sz="1050" baseline="0" dirty="0" smtClean="0"/>
              <a:t>Initiatief nemen betekent verantwoordeluckheid nemen om het te laten gebeuren.</a:t>
            </a:r>
          </a:p>
          <a:p>
            <a:pPr marL="171450" indent="-171450">
              <a:buFont typeface="Arial" panose="020B0604020202020204" pitchFamily="34" charset="0"/>
              <a:buChar char="•"/>
            </a:pPr>
            <a:endParaRPr lang="nl-NL" sz="1050" baseline="0" dirty="0" smtClean="0"/>
          </a:p>
          <a:p>
            <a:pPr marL="0" indent="0">
              <a:buFont typeface="Arial" panose="020B0604020202020204" pitchFamily="34" charset="0"/>
              <a:buNone/>
            </a:pPr>
            <a:r>
              <a:rPr lang="nl-NL" sz="1050" baseline="0" dirty="0" smtClean="0"/>
              <a:t>5 Basiswaarden</a:t>
            </a:r>
          </a:p>
          <a:p>
            <a:pPr marL="171450" indent="-171450">
              <a:buFont typeface="Arial" panose="020B0604020202020204" pitchFamily="34" charset="0"/>
              <a:buChar char="•"/>
            </a:pPr>
            <a:r>
              <a:rPr lang="nl-NL" sz="1050" baseline="0" dirty="0" smtClean="0"/>
              <a:t>Waarheid</a:t>
            </a:r>
          </a:p>
          <a:p>
            <a:pPr marL="628650" lvl="1" indent="-171450">
              <a:buFont typeface="Courier New" panose="02070309020205020404" pitchFamily="49" charset="0"/>
              <a:buChar char="o"/>
            </a:pPr>
            <a:r>
              <a:rPr lang="nl-NL" sz="1050" baseline="0" dirty="0" smtClean="0"/>
              <a:t>Eerlijkheid, oprechtheid, zuiverheid, integriteit, intuïtie, onderscheidingsvermogen, vragen durven stellen, zelfkennis, zelfonderzoek, etc.</a:t>
            </a:r>
          </a:p>
          <a:p>
            <a:pPr marL="171450" indent="-171450">
              <a:buFont typeface="Arial" panose="020B0604020202020204" pitchFamily="34" charset="0"/>
              <a:buChar char="•"/>
            </a:pPr>
            <a:r>
              <a:rPr lang="nl-NL" sz="1050" baseline="0" dirty="0" smtClean="0"/>
              <a:t>Rechtschapenheid</a:t>
            </a:r>
          </a:p>
          <a:p>
            <a:pPr marL="628650" lvl="1" indent="-171450">
              <a:buFont typeface="Courier New" panose="02070309020205020404" pitchFamily="49" charset="0"/>
              <a:buChar char="o"/>
            </a:pPr>
            <a:r>
              <a:rPr lang="nl-NL" sz="1050" baseline="0" dirty="0" smtClean="0"/>
              <a:t>Goed gedrag, integer handelen, betrouwbaarheid, doelgerichtheid, doorzettingsvermogen, eenvoud, ethiek, plicht, verantwoordeluckheid, etc.</a:t>
            </a:r>
          </a:p>
          <a:p>
            <a:pPr marL="171450" indent="-171450">
              <a:buFont typeface="Arial" panose="020B0604020202020204" pitchFamily="34" charset="0"/>
              <a:buChar char="•"/>
            </a:pPr>
            <a:r>
              <a:rPr lang="nl-NL" sz="1050" baseline="0" dirty="0" smtClean="0"/>
              <a:t>Vrede</a:t>
            </a:r>
          </a:p>
          <a:p>
            <a:pPr marL="628650" lvl="1" indent="-171450">
              <a:buFont typeface="Courier New" panose="02070309020205020404" pitchFamily="49" charset="0"/>
              <a:buChar char="o"/>
            </a:pPr>
            <a:r>
              <a:rPr lang="nl-NL" sz="1050" baseline="0" dirty="0" smtClean="0"/>
              <a:t>Aandacht, begrijpen, gelijkmoedigheid, onthechting, optimisme, geduld, </a:t>
            </a:r>
            <a:r>
              <a:rPr lang="nl-NL" sz="1050" baseline="0" dirty="0" err="1" smtClean="0"/>
              <a:t>innerlucke</a:t>
            </a:r>
            <a:r>
              <a:rPr lang="nl-NL" sz="1050" baseline="0" dirty="0" smtClean="0"/>
              <a:t> stilte en kalmte, waardigheid, uithoudingsvermogen, etc.</a:t>
            </a:r>
          </a:p>
          <a:p>
            <a:pPr marL="171450" indent="-171450">
              <a:buFont typeface="Arial" panose="020B0604020202020204" pitchFamily="34" charset="0"/>
              <a:buChar char="•"/>
            </a:pPr>
            <a:r>
              <a:rPr lang="nl-NL" sz="1050" baseline="0" dirty="0" smtClean="0"/>
              <a:t>Liefde</a:t>
            </a:r>
          </a:p>
          <a:p>
            <a:pPr marL="628650" lvl="1" indent="-171450">
              <a:buFont typeface="Courier New" panose="02070309020205020404" pitchFamily="49" charset="0"/>
              <a:buChar char="o"/>
            </a:pPr>
            <a:r>
              <a:rPr lang="nl-NL" sz="1050" baseline="0" dirty="0" smtClean="0"/>
              <a:t>Goedheid, gulheid, behulpzaamheid, medeleven, offervaardigheid, mededogen, sympathie, toewijding, vriendschap, zorgzaamheid, etc.</a:t>
            </a:r>
          </a:p>
          <a:p>
            <a:pPr marL="171450" indent="-171450">
              <a:buFont typeface="Arial" panose="020B0604020202020204" pitchFamily="34" charset="0"/>
              <a:buChar char="•"/>
            </a:pPr>
            <a:r>
              <a:rPr lang="nl-NL" sz="1050" baseline="0" dirty="0" smtClean="0"/>
              <a:t>Geweldloosheid </a:t>
            </a:r>
          </a:p>
          <a:p>
            <a:pPr marL="628650" lvl="1" indent="-171450">
              <a:buFont typeface="Courier New" panose="02070309020205020404" pitchFamily="49" charset="0"/>
              <a:buChar char="o"/>
            </a:pPr>
            <a:r>
              <a:rPr lang="nl-NL" sz="1050" baseline="0" dirty="0" smtClean="0"/>
              <a:t>Samenwerking, anderen geen pijn willen doen, verdraagzaamheid, vergevingsgezindheid, zorgen voor alles wat leeft, waardering voor anderen, goed burgerschap, sociale gerechtigheid, besef van eenheid en gelijkwaardigheid, etc.</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a:t>
            </a:fld>
            <a:endParaRPr lang="nl-NL"/>
          </a:p>
        </p:txBody>
      </p:sp>
    </p:spTree>
    <p:extLst>
      <p:ext uri="{BB962C8B-B14F-4D97-AF65-F5344CB8AC3E}">
        <p14:creationId xmlns:p14="http://schemas.microsoft.com/office/powerpoint/2010/main" val="2940868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41</a:t>
            </a:fld>
            <a:endParaRPr lang="nl-NL"/>
          </a:p>
        </p:txBody>
      </p:sp>
    </p:spTree>
    <p:extLst>
      <p:ext uri="{BB962C8B-B14F-4D97-AF65-F5344CB8AC3E}">
        <p14:creationId xmlns:p14="http://schemas.microsoft.com/office/powerpoint/2010/main" val="3885337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42</a:t>
            </a:fld>
            <a:endParaRPr lang="nl-NL"/>
          </a:p>
        </p:txBody>
      </p:sp>
    </p:spTree>
    <p:extLst>
      <p:ext uri="{BB962C8B-B14F-4D97-AF65-F5344CB8AC3E}">
        <p14:creationId xmlns:p14="http://schemas.microsoft.com/office/powerpoint/2010/main" val="2504459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Wet van de zwaartekracht</a:t>
            </a:r>
          </a:p>
          <a:p>
            <a:pPr marL="171450" indent="-171450">
              <a:buFont typeface="Arial" panose="020B0604020202020204" pitchFamily="34" charset="0"/>
              <a:buChar char="•"/>
            </a:pPr>
            <a:r>
              <a:rPr lang="nl-NL" dirty="0" smtClean="0"/>
              <a:t>Wat</a:t>
            </a:r>
            <a:r>
              <a:rPr lang="nl-NL" baseline="0" dirty="0" smtClean="0"/>
              <a:t> </a:t>
            </a:r>
            <a:r>
              <a:rPr lang="nl-NL" dirty="0" smtClean="0"/>
              <a:t>omhoog gaat, gaat ook weer naar beneden</a:t>
            </a:r>
          </a:p>
          <a:p>
            <a:r>
              <a:rPr lang="nl-NL" dirty="0" smtClean="0"/>
              <a:t>Wet van actie en reactie</a:t>
            </a:r>
          </a:p>
          <a:p>
            <a:pPr marL="171450" indent="-171450">
              <a:buFont typeface="Arial" panose="020B0604020202020204" pitchFamily="34" charset="0"/>
              <a:buChar char="•"/>
            </a:pPr>
            <a:r>
              <a:rPr lang="nl-NL" dirty="0" smtClean="0"/>
              <a:t>Wie kaatst moet de bal verwachten</a:t>
            </a:r>
          </a:p>
          <a:p>
            <a:r>
              <a:rPr lang="nl-NL" dirty="0" smtClean="0"/>
              <a:t>Wet van compensatie</a:t>
            </a:r>
          </a:p>
          <a:p>
            <a:pPr marL="171450" indent="-171450">
              <a:buFont typeface="Arial" panose="020B0604020202020204" pitchFamily="34" charset="0"/>
              <a:buChar char="•"/>
            </a:pPr>
            <a:r>
              <a:rPr lang="nl-NL" dirty="0" smtClean="0"/>
              <a:t>Geven en nemen horen in balans te zijn. Overal waar ‘te’ voor staat is niet goed.</a:t>
            </a:r>
          </a:p>
          <a:p>
            <a:r>
              <a:rPr lang="nl-NL" dirty="0" smtClean="0"/>
              <a:t>Wet van polariteit</a:t>
            </a:r>
          </a:p>
          <a:p>
            <a:pPr marL="171450" indent="-171450">
              <a:buFont typeface="Arial" panose="020B0604020202020204" pitchFamily="34" charset="0"/>
              <a:buChar char="•"/>
            </a:pPr>
            <a:r>
              <a:rPr lang="nl-NL" dirty="0" smtClean="0"/>
              <a:t>Gaat over tegenstellingen; zwart/wit, warm/koud, op zoek naar de gulden middenweg</a:t>
            </a:r>
          </a:p>
          <a:p>
            <a:r>
              <a:rPr lang="nl-NL" dirty="0" smtClean="0"/>
              <a:t>Wet van de ritmische beweging</a:t>
            </a:r>
          </a:p>
          <a:p>
            <a:pPr marL="171450" indent="-171450">
              <a:buFont typeface="Arial" panose="020B0604020202020204" pitchFamily="34" charset="0"/>
              <a:buChar char="•"/>
            </a:pPr>
            <a:r>
              <a:rPr lang="nl-NL" dirty="0" smtClean="0"/>
              <a:t>Alle komt en gaat op het juiste moment. Leer de ritmes kennen en blijf zelf evenwichtig. Na regen komt zonneschijn.</a:t>
            </a:r>
          </a:p>
          <a:p>
            <a:r>
              <a:rPr lang="nl-NL" dirty="0" smtClean="0"/>
              <a:t>Wet van periodiciteit</a:t>
            </a:r>
          </a:p>
          <a:p>
            <a:pPr marL="171450" indent="-171450">
              <a:buFont typeface="Arial" panose="020B0604020202020204" pitchFamily="34" charset="0"/>
              <a:buChar char="•"/>
            </a:pPr>
            <a:r>
              <a:rPr lang="nl-NL" dirty="0" smtClean="0"/>
              <a:t>Deze wet bestrijkt telkens 7 jaren, dan is de tijd rijp. Leven met de seizoenen.</a:t>
            </a:r>
          </a:p>
          <a:p>
            <a:r>
              <a:rPr lang="nl-NL" dirty="0" smtClean="0"/>
              <a:t>Wet van groei</a:t>
            </a:r>
          </a:p>
          <a:p>
            <a:pPr marL="171450" indent="-171450">
              <a:buFont typeface="Arial" panose="020B0604020202020204" pitchFamily="34" charset="0"/>
              <a:buChar char="•"/>
            </a:pPr>
            <a:r>
              <a:rPr lang="nl-NL" dirty="0" smtClean="0"/>
              <a:t>In volledige stilte en volgens vaststaande regels.</a:t>
            </a:r>
          </a:p>
          <a:p>
            <a:r>
              <a:rPr lang="nl-NL" dirty="0" smtClean="0"/>
              <a:t>Wet van de vibratie</a:t>
            </a:r>
          </a:p>
          <a:p>
            <a:pPr marL="171450" indent="-171450">
              <a:buFont typeface="Arial" panose="020B0604020202020204" pitchFamily="34" charset="0"/>
              <a:buChar char="•"/>
            </a:pPr>
            <a:r>
              <a:rPr lang="nl-NL" dirty="0" smtClean="0"/>
              <a:t>Wat met elkaar overeenstemt, trilt met elkaar mee.</a:t>
            </a:r>
          </a:p>
          <a:p>
            <a:r>
              <a:rPr lang="nl-NL" dirty="0" smtClean="0"/>
              <a:t>Wet van overvloed</a:t>
            </a:r>
          </a:p>
          <a:p>
            <a:pPr marL="171450" indent="-171450">
              <a:buFont typeface="Arial" panose="020B0604020202020204" pitchFamily="34" charset="0"/>
              <a:buChar char="•"/>
            </a:pPr>
            <a:r>
              <a:rPr lang="nl-NL" dirty="0" smtClean="0"/>
              <a:t>Er is genoeg voor iedereen op de wereld, naar behoefte en niet naar hebzucht.</a:t>
            </a:r>
          </a:p>
          <a:p>
            <a:r>
              <a:rPr lang="nl-NL" dirty="0" smtClean="0"/>
              <a:t>Wet van succes</a:t>
            </a:r>
          </a:p>
          <a:p>
            <a:pPr marL="171450" indent="-171450">
              <a:buFont typeface="Arial" panose="020B0604020202020204" pitchFamily="34" charset="0"/>
              <a:buChar char="•"/>
            </a:pPr>
            <a:r>
              <a:rPr lang="nl-NL" dirty="0" smtClean="0"/>
              <a:t>Succes is welslagen</a:t>
            </a:r>
          </a:p>
          <a:p>
            <a:r>
              <a:rPr lang="nl-NL" dirty="0" smtClean="0"/>
              <a:t>Wet van dienstbaarheid</a:t>
            </a:r>
          </a:p>
          <a:p>
            <a:pPr marL="171450" indent="-171450">
              <a:buFont typeface="Arial" panose="020B0604020202020204" pitchFamily="34" charset="0"/>
              <a:buChar char="•"/>
            </a:pPr>
            <a:r>
              <a:rPr lang="nl-NL" dirty="0" smtClean="0"/>
              <a:t>Wat je voor een ander doet, doe je in wezen voor jezelf. Wie goed doet, goed ontmoet.</a:t>
            </a:r>
          </a:p>
          <a:p>
            <a:r>
              <a:rPr lang="nl-NL" dirty="0" smtClean="0"/>
              <a:t>Wet van de aantrekking</a:t>
            </a:r>
          </a:p>
          <a:p>
            <a:pPr marL="171450" indent="-171450">
              <a:buFont typeface="Arial" panose="020B0604020202020204" pitchFamily="34" charset="0"/>
              <a:buChar char="•"/>
            </a:pPr>
            <a:r>
              <a:rPr lang="nl-NL" dirty="0" smtClean="0"/>
              <a:t>Soort zoekt soort, alsook tegengestelde polen elkaar aantrekken. Door positief te denken, trek je goede dingen aan.</a:t>
            </a:r>
          </a:p>
          <a:p>
            <a:r>
              <a:rPr lang="nl-NL" dirty="0" smtClean="0"/>
              <a:t>Wet van liefde</a:t>
            </a:r>
          </a:p>
          <a:p>
            <a:pPr marL="171450" indent="-171450">
              <a:buFont typeface="Arial" panose="020B0604020202020204" pitchFamily="34" charset="0"/>
              <a:buChar char="•"/>
            </a:pPr>
            <a:r>
              <a:rPr lang="nl-NL" dirty="0" smtClean="0"/>
              <a:t>Eén van de vijf menselucke basiswaarden. Het is de scheppende kracht achter iedere manifestatie.</a:t>
            </a:r>
          </a:p>
          <a:p>
            <a:r>
              <a:rPr lang="nl-NL" dirty="0" smtClean="0"/>
              <a:t>Wet van behoud van energie</a:t>
            </a:r>
          </a:p>
          <a:p>
            <a:pPr marL="171450" indent="-171450">
              <a:buFont typeface="Arial" panose="020B0604020202020204" pitchFamily="34" charset="0"/>
              <a:buChar char="•"/>
            </a:pPr>
            <a:r>
              <a:rPr lang="nl-NL" dirty="0" smtClean="0"/>
              <a:t>Energie is trilling, de hogere absorberen de lagere. Liefdevolle gedachten zullen onze trillingen verhogen.</a:t>
            </a:r>
          </a:p>
          <a:p>
            <a:endParaRPr lang="nl-NL"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43</a:t>
            </a:fld>
            <a:endParaRPr lang="nl-NL"/>
          </a:p>
        </p:txBody>
      </p:sp>
    </p:spTree>
    <p:extLst>
      <p:ext uri="{BB962C8B-B14F-4D97-AF65-F5344CB8AC3E}">
        <p14:creationId xmlns:p14="http://schemas.microsoft.com/office/powerpoint/2010/main" val="4029234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50" dirty="0" smtClean="0"/>
              <a:t>Hoe dit te herstellen?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050" b="1" dirty="0" smtClean="0"/>
              <a:t>Houding</a:t>
            </a:r>
            <a:r>
              <a:rPr lang="nl-NL" sz="1050" dirty="0" smtClean="0"/>
              <a:t> vanuit autonome, morele, wettelucke en strafrechtelucke superioriteit.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050" b="1" dirty="0" smtClean="0"/>
              <a:t>Bewustzijn</a:t>
            </a:r>
            <a:r>
              <a:rPr lang="nl-NL" sz="1050" dirty="0" smtClean="0"/>
              <a:t> vanuit zielsbestemming, fatsoen, correctheid en respect.</a:t>
            </a:r>
          </a:p>
          <a:p>
            <a:pPr marL="171450" indent="-171450">
              <a:buFont typeface="Arial" panose="020B0604020202020204" pitchFamily="34" charset="0"/>
              <a:buChar char="•"/>
            </a:pPr>
            <a:r>
              <a:rPr lang="nl-NL" sz="1050" dirty="0" smtClean="0"/>
              <a:t>Menseluck door trainingen te doen</a:t>
            </a:r>
          </a:p>
          <a:p>
            <a:pPr marL="628650" lvl="1" indent="-171450">
              <a:buFont typeface="Arial" panose="020B0604020202020204" pitchFamily="34" charset="0"/>
              <a:buChar char="•"/>
            </a:pPr>
            <a:r>
              <a:rPr lang="nl-NL" sz="1050" dirty="0" smtClean="0"/>
              <a:t>Human design</a:t>
            </a:r>
          </a:p>
          <a:p>
            <a:pPr marL="628650" lvl="1" indent="-171450">
              <a:buFont typeface="Arial" panose="020B0604020202020204" pitchFamily="34" charset="0"/>
              <a:buChar char="•"/>
            </a:pPr>
            <a:r>
              <a:rPr lang="nl-NL" sz="1050" dirty="0" smtClean="0"/>
              <a:t>Weerbaarheidstraining</a:t>
            </a:r>
          </a:p>
          <a:p>
            <a:pPr marL="628650" lvl="1" indent="-171450">
              <a:buFont typeface="Arial" panose="020B0604020202020204" pitchFamily="34" charset="0"/>
              <a:buChar char="•"/>
            </a:pPr>
            <a:r>
              <a:rPr lang="nl-NL" sz="1050" dirty="0" smtClean="0"/>
              <a:t>Systeemopstelling</a:t>
            </a:r>
          </a:p>
          <a:p>
            <a:pPr marL="628650" lvl="1" indent="-171450">
              <a:buFont typeface="Arial" panose="020B0604020202020204" pitchFamily="34" charset="0"/>
              <a:buChar char="•"/>
            </a:pPr>
            <a:r>
              <a:rPr lang="nl-NL" sz="1050" dirty="0" smtClean="0"/>
              <a:t>Oefenen</a:t>
            </a:r>
          </a:p>
          <a:p>
            <a:pPr marL="171450" lvl="0" indent="-171450">
              <a:buFont typeface="Arial" panose="020B0604020202020204" pitchFamily="34" charset="0"/>
              <a:buChar char="•"/>
            </a:pPr>
            <a:r>
              <a:rPr lang="nl-NL" sz="1050" dirty="0" smtClean="0"/>
              <a:t>Los van de projecties (Zelf acteren en niet reageren)</a:t>
            </a:r>
          </a:p>
          <a:p>
            <a:pPr marL="628650" lvl="1" indent="-171450">
              <a:buFont typeface="Arial" panose="020B0604020202020204" pitchFamily="34" charset="0"/>
              <a:buChar char="•"/>
            </a:pPr>
            <a:r>
              <a:rPr lang="nl-NL" sz="1050" dirty="0" smtClean="0"/>
              <a:t>Brieven schrijven en archiveren</a:t>
            </a:r>
          </a:p>
          <a:p>
            <a:pPr marL="1143000" lvl="2" indent="-228600">
              <a:buFont typeface="+mj-lt"/>
              <a:buAutoNum type="arabicPeriod"/>
            </a:pPr>
            <a:r>
              <a:rPr lang="nl-NL" sz="1050" dirty="0" smtClean="0"/>
              <a:t>Claimverificatie</a:t>
            </a:r>
          </a:p>
          <a:p>
            <a:pPr marL="1143000" lvl="2" indent="-228600">
              <a:buFont typeface="+mj-lt"/>
              <a:buAutoNum type="arabicPeriod"/>
            </a:pPr>
            <a:r>
              <a:rPr lang="nl-NL" sz="1050" dirty="0" smtClean="0"/>
              <a:t>Ingebrekestelling en schuldeisersverzuim</a:t>
            </a:r>
          </a:p>
          <a:p>
            <a:pPr marL="1143000" lvl="2" indent="-228600">
              <a:buFont typeface="+mj-lt"/>
              <a:buAutoNum type="arabicPeriod"/>
            </a:pPr>
            <a:r>
              <a:rPr lang="nl-NL" sz="1050" dirty="0" smtClean="0"/>
              <a:t>Claim nietig verklaring</a:t>
            </a:r>
          </a:p>
          <a:p>
            <a:pPr marL="628650" lvl="1" indent="-171450">
              <a:buFont typeface="Arial" panose="020B0604020202020204" pitchFamily="34" charset="0"/>
              <a:buChar char="•"/>
            </a:pPr>
            <a:r>
              <a:rPr lang="nl-NL" sz="1050" dirty="0" smtClean="0"/>
              <a:t>Aanslagen retourneren</a:t>
            </a:r>
          </a:p>
          <a:p>
            <a:pPr marL="171450" lvl="0" indent="-171450">
              <a:buFont typeface="Arial" panose="020B0604020202020204" pitchFamily="34" charset="0"/>
              <a:buChar char="•"/>
            </a:pPr>
            <a:r>
              <a:rPr lang="nl-NL" sz="1050" dirty="0" smtClean="0"/>
              <a:t>(T)huis</a:t>
            </a:r>
          </a:p>
          <a:p>
            <a:pPr marL="628650" lvl="1" indent="-171450">
              <a:buFont typeface="Arial" panose="020B0604020202020204" pitchFamily="34" charset="0"/>
              <a:buChar char="•"/>
            </a:pPr>
            <a:r>
              <a:rPr lang="nl-NL" sz="1050" dirty="0" smtClean="0"/>
              <a:t>Jouw uitgangspositie bepalen</a:t>
            </a:r>
          </a:p>
          <a:p>
            <a:pPr marL="628650" lvl="1" indent="-171450">
              <a:buFont typeface="Arial" panose="020B0604020202020204" pitchFamily="34" charset="0"/>
              <a:buChar char="•"/>
            </a:pPr>
            <a:r>
              <a:rPr lang="nl-NL" sz="1050" dirty="0" smtClean="0"/>
              <a:t>Documentenmap </a:t>
            </a:r>
          </a:p>
          <a:p>
            <a:pPr marL="628650" lvl="1" indent="-171450">
              <a:buFont typeface="Arial" panose="020B0604020202020204" pitchFamily="34" charset="0"/>
              <a:buChar char="•"/>
            </a:pPr>
            <a:r>
              <a:rPr lang="nl-NL" sz="1050" dirty="0" smtClean="0"/>
              <a:t>Voordeur openen </a:t>
            </a:r>
            <a:endParaRPr lang="nl-NL" sz="1050" dirty="0" smtClean="0">
              <a:sym typeface="Wingdings" panose="05000000000000000000" pitchFamily="2" charset="2"/>
            </a:endParaRPr>
          </a:p>
          <a:p>
            <a:pPr marL="1085850" lvl="2" indent="-171450">
              <a:buFont typeface="Arial" panose="020B0604020202020204" pitchFamily="34" charset="0"/>
              <a:buChar char="•"/>
            </a:pPr>
            <a:r>
              <a:rPr lang="nl-NL" sz="1050" dirty="0" smtClean="0">
                <a:sym typeface="Wingdings" panose="05000000000000000000" pitchFamily="2" charset="2"/>
              </a:rPr>
              <a:t>Telefoon op camera</a:t>
            </a:r>
          </a:p>
          <a:p>
            <a:pPr marL="1085850" lvl="2" indent="-171450">
              <a:buFont typeface="Arial" panose="020B0604020202020204" pitchFamily="34" charset="0"/>
              <a:buChar char="•"/>
            </a:pPr>
            <a:r>
              <a:rPr lang="nl-NL" sz="1050" dirty="0" smtClean="0">
                <a:sym typeface="Wingdings" panose="05000000000000000000" pitchFamily="2" charset="2"/>
              </a:rPr>
              <a:t>Legitimatie vragen en voordeur sluiten</a:t>
            </a:r>
            <a:endParaRPr lang="nl-NL" sz="1050" dirty="0" smtClean="0"/>
          </a:p>
          <a:p>
            <a:pPr marL="171450" lvl="0" indent="-171450">
              <a:buFont typeface="Arial" panose="020B0604020202020204" pitchFamily="34" charset="0"/>
              <a:buChar char="•"/>
            </a:pPr>
            <a:endParaRPr lang="nl-NL" sz="1050" dirty="0" smtClean="0"/>
          </a:p>
          <a:p>
            <a:pPr marL="0" lvl="0" indent="0">
              <a:buFont typeface="Arial" panose="020B0604020202020204" pitchFamily="34" charset="0"/>
              <a:buNone/>
            </a:pPr>
            <a:r>
              <a:rPr lang="nl-NL" sz="1050" dirty="0" smtClean="0"/>
              <a:t>Respectvol</a:t>
            </a:r>
          </a:p>
          <a:p>
            <a:pPr marL="171450" lvl="0" indent="-171450">
              <a:buFont typeface="Arial" panose="020B0604020202020204" pitchFamily="34" charset="0"/>
              <a:buChar char="•"/>
            </a:pPr>
            <a:r>
              <a:rPr lang="nl-NL" sz="1050" dirty="0" smtClean="0"/>
              <a:t>Wees altijd respectvol ten opzichte van je gesprekspartner</a:t>
            </a:r>
          </a:p>
          <a:p>
            <a:pPr marL="171450" lvl="0" indent="-171450">
              <a:buFont typeface="Arial" panose="020B0604020202020204" pitchFamily="34" charset="0"/>
              <a:buChar char="•"/>
            </a:pPr>
            <a:r>
              <a:rPr lang="nl-NL" sz="1050" dirty="0" smtClean="0"/>
              <a:t>Blijf rustig en kalm</a:t>
            </a:r>
          </a:p>
          <a:p>
            <a:pPr marL="171450" lvl="0" indent="-171450">
              <a:buFont typeface="Arial" panose="020B0604020202020204" pitchFamily="34" charset="0"/>
              <a:buChar char="•"/>
            </a:pPr>
            <a:r>
              <a:rPr lang="nl-NL" sz="1050" dirty="0" smtClean="0"/>
              <a:t>Articuleer duideluck verstaanbaar</a:t>
            </a:r>
          </a:p>
          <a:p>
            <a:pPr marL="0" lvl="0" indent="0">
              <a:buFont typeface="Arial" panose="020B0604020202020204" pitchFamily="34" charset="0"/>
              <a:buNone/>
            </a:pPr>
            <a:endParaRPr lang="nl-NL" sz="1050" dirty="0" smtClean="0"/>
          </a:p>
          <a:p>
            <a:pPr marL="0" lvl="0" indent="0">
              <a:buFont typeface="Arial" panose="020B0604020202020204" pitchFamily="34" charset="0"/>
              <a:buNone/>
            </a:pPr>
            <a:r>
              <a:rPr lang="nl-NL" sz="1050" dirty="0" smtClean="0"/>
              <a:t>Onderhoud </a:t>
            </a:r>
          </a:p>
          <a:p>
            <a:pPr marL="171450" lvl="0" indent="-171450">
              <a:buFont typeface="Arial" panose="020B0604020202020204" pitchFamily="34" charset="0"/>
              <a:buChar char="•"/>
            </a:pPr>
            <a:r>
              <a:rPr lang="nl-NL" sz="1050" dirty="0" smtClean="0"/>
              <a:t>Maandeluckse bijeenkomsten</a:t>
            </a:r>
          </a:p>
          <a:p>
            <a:pPr marL="171450" lvl="0" indent="-171450">
              <a:buFont typeface="Arial" panose="020B0604020202020204" pitchFamily="34" charset="0"/>
              <a:buChar char="•"/>
            </a:pPr>
            <a:r>
              <a:rPr lang="nl-NL" sz="1050" dirty="0" smtClean="0"/>
              <a:t>Video's kijken</a:t>
            </a:r>
          </a:p>
          <a:p>
            <a:pPr marL="171450" lvl="0" indent="-171450">
              <a:buFont typeface="Arial" panose="020B0604020202020204" pitchFamily="34" charset="0"/>
              <a:buChar char="•"/>
            </a:pPr>
            <a:r>
              <a:rPr lang="nl-NL" sz="1050" dirty="0" smtClean="0"/>
              <a:t>Boek ‘</a:t>
            </a:r>
            <a:r>
              <a:rPr lang="nl-NL" sz="1050" dirty="0" err="1" smtClean="0"/>
              <a:t>Hintergrundwissen</a:t>
            </a:r>
            <a:r>
              <a:rPr lang="nl-NL" sz="1050" dirty="0" smtClean="0"/>
              <a:t>’ lezen</a:t>
            </a:r>
          </a:p>
          <a:p>
            <a:pPr marL="171450" lvl="0" indent="-171450">
              <a:buFont typeface="Arial" panose="020B0604020202020204" pitchFamily="34" charset="0"/>
              <a:buChar char="•"/>
            </a:pPr>
            <a:r>
              <a:rPr lang="nl-NL" sz="1050" dirty="0" smtClean="0"/>
              <a:t>Etc.</a:t>
            </a:r>
          </a:p>
          <a:p>
            <a:pPr marL="171450" indent="-171450">
              <a:buFont typeface="Arial" panose="020B0604020202020204" pitchFamily="34" charset="0"/>
              <a:buChar char="•"/>
            </a:pP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44</a:t>
            </a:fld>
            <a:endParaRPr lang="nl-NL"/>
          </a:p>
        </p:txBody>
      </p:sp>
    </p:spTree>
    <p:extLst>
      <p:ext uri="{BB962C8B-B14F-4D97-AF65-F5344CB8AC3E}">
        <p14:creationId xmlns:p14="http://schemas.microsoft.com/office/powerpoint/2010/main" val="738348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Ideoism = zelfbestuur</a:t>
            </a:r>
          </a:p>
          <a:p>
            <a:r>
              <a:rPr lang="nl-NL" sz="1050" dirty="0" smtClean="0"/>
              <a:t>Allodiale rechten = oorspronkelijke rechten van het volk</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45</a:t>
            </a:fld>
            <a:endParaRPr lang="nl-NL"/>
          </a:p>
        </p:txBody>
      </p:sp>
    </p:spTree>
    <p:extLst>
      <p:ext uri="{BB962C8B-B14F-4D97-AF65-F5344CB8AC3E}">
        <p14:creationId xmlns:p14="http://schemas.microsoft.com/office/powerpoint/2010/main" val="637064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Bedankt voor jullie aandacht</a:t>
            </a:r>
          </a:p>
          <a:p>
            <a:r>
              <a:rPr lang="nl-NL" sz="1050" dirty="0" smtClean="0"/>
              <a:t>Tot ziens Levende Mannen en Vrouwen</a:t>
            </a:r>
          </a:p>
          <a:p>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46</a:t>
            </a:fld>
            <a:endParaRPr lang="nl-NL"/>
          </a:p>
        </p:txBody>
      </p:sp>
    </p:spTree>
    <p:extLst>
      <p:ext uri="{BB962C8B-B14F-4D97-AF65-F5344CB8AC3E}">
        <p14:creationId xmlns:p14="http://schemas.microsoft.com/office/powerpoint/2010/main" val="330957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50" dirty="0" smtClean="0"/>
              <a:t>Het huidige rechtssysteem voedt zich met onze onwetendheid en onze verwarring. Voor ontsnapping en het kunnen laten verdwijnen heb je deze achtergrondkennis nodig</a:t>
            </a:r>
            <a:r>
              <a:rPr lang="nl-NL" sz="1050" baseline="0" dirty="0" smtClean="0"/>
              <a:t> en dien je deze eigen te maken. </a:t>
            </a:r>
          </a:p>
          <a:p>
            <a:pPr marL="171450" indent="-171450">
              <a:buFont typeface="Arial" panose="020B0604020202020204" pitchFamily="34" charset="0"/>
              <a:buChar char="•"/>
            </a:pPr>
            <a:r>
              <a:rPr lang="nl-NL" sz="1050" baseline="0" dirty="0" smtClean="0"/>
              <a:t>De wetten zijn van hen, de oplossingen van jou! De misleiding is enorm en de kern van de waarheid zit verpakt in vele lagen (als bij het pellen van ui). </a:t>
            </a:r>
          </a:p>
          <a:p>
            <a:pPr marL="171450" indent="-171450">
              <a:buFont typeface="Arial" panose="020B0604020202020204" pitchFamily="34" charset="0"/>
              <a:buChar char="•"/>
            </a:pPr>
            <a:r>
              <a:rPr lang="nl-NL" sz="1050" baseline="0" dirty="0" smtClean="0"/>
              <a:t>Voordat je een autoriteit/instantie de eerste voorzichtige hint van weerstand geeft, zou je inzicht moeten hebben over zijn handelings- en denkwijzen. Alles door de autoriteiten wordt volledig op emotieloos niveau gedaan, omdat zij alleen papieren beheren. Geen menselucke emotie, pure feiten!</a:t>
            </a:r>
          </a:p>
          <a:p>
            <a:pPr marL="171450" indent="-171450">
              <a:buFont typeface="Arial" panose="020B0604020202020204" pitchFamily="34" charset="0"/>
              <a:buChar char="•"/>
            </a:pPr>
            <a:r>
              <a:rPr lang="nl-NL" sz="1050" baseline="0" dirty="0" smtClean="0"/>
              <a:t>Onwetendheid maakt mensen tot slaaf. </a:t>
            </a:r>
          </a:p>
          <a:p>
            <a:pPr marL="171450" indent="-171450">
              <a:buFont typeface="Arial" panose="020B0604020202020204" pitchFamily="34" charset="0"/>
              <a:buChar char="•"/>
            </a:pPr>
            <a:r>
              <a:rPr lang="nl-NL" sz="1050" baseline="0" dirty="0" smtClean="0"/>
              <a:t>Strategie van de “vijand”</a:t>
            </a:r>
          </a:p>
          <a:p>
            <a:pPr marL="628650" lvl="1" indent="-171450">
              <a:buFont typeface="Arial" panose="020B0604020202020204" pitchFamily="34" charset="0"/>
              <a:buChar char="•"/>
            </a:pPr>
            <a:r>
              <a:rPr lang="nl-NL" sz="1050" baseline="0" dirty="0" smtClean="0"/>
              <a:t>Niet de elite oligarchie, maar wordt gevormd door onze eigen vrienden, familieleden en kennissen. </a:t>
            </a:r>
          </a:p>
          <a:p>
            <a:pPr marL="628650" lvl="1" indent="-171450">
              <a:buFont typeface="Arial" panose="020B0604020202020204" pitchFamily="34" charset="0"/>
              <a:buChar char="•"/>
            </a:pPr>
            <a:r>
              <a:rPr lang="nl-NL" sz="1050" baseline="0" dirty="0" smtClean="0"/>
              <a:t>Zij gehoorzamen hun autoriteiten, vragen zich niets af en verschansen zich achter protocollen.</a:t>
            </a:r>
          </a:p>
          <a:p>
            <a:pPr marL="628650" lvl="1" indent="-171450">
              <a:buFont typeface="Arial" panose="020B0604020202020204" pitchFamily="34" charset="0"/>
              <a:buChar char="•"/>
            </a:pPr>
            <a:r>
              <a:rPr lang="nl-NL" sz="1050" baseline="0" dirty="0" smtClean="0"/>
              <a:t>En misschien nog meer wijzelf samen met de door angst gedreven mensen om ons heen.</a:t>
            </a:r>
          </a:p>
          <a:p>
            <a:pPr marL="628650" lvl="1" indent="-171450">
              <a:buFont typeface="Arial" panose="020B0604020202020204" pitchFamily="34" charset="0"/>
              <a:buChar char="•"/>
            </a:pPr>
            <a:r>
              <a:rPr lang="nl-NL" sz="1050" baseline="0" dirty="0" smtClean="0"/>
              <a:t>De ware onderdrukker is ; onze eigen tekortkomingen, onwetendheid en blindheid.</a:t>
            </a:r>
          </a:p>
          <a:p>
            <a:pPr marL="171450" lvl="0" indent="-171450">
              <a:buFont typeface="Arial" panose="020B0604020202020204" pitchFamily="34" charset="0"/>
              <a:buChar char="•"/>
            </a:pPr>
            <a:r>
              <a:rPr lang="nl-NL" sz="1050" baseline="0" dirty="0" smtClean="0"/>
              <a:t>Geloof niet alles zomaar blindelings, controleer zelf! Ik behoud mijn rechten volgens UCC 1-103 en 1-308 op eventuele fouten.</a:t>
            </a:r>
          </a:p>
          <a:p>
            <a:pPr marL="171450" lvl="0" indent="-171450">
              <a:buFont typeface="Arial" panose="020B0604020202020204" pitchFamily="34" charset="0"/>
              <a:buChar char="•"/>
            </a:pPr>
            <a:r>
              <a:rPr lang="nl-NL" sz="1050" baseline="0" dirty="0" smtClean="0"/>
              <a:t>Doe er pas wat mee als je de logica van de gegevens begrijpt en doe niets als je bang bent voor de gevolgen. Gebruik hun definities voor onze belangen. Succes komt als je hun test, hun tegenstand doorstaat. Als we onszelf met succes willen verdedigen, moeten we eerst hun ingewikkelde taal leren en begrijpen om op gelijke voet te komen. Laat het woordenboek je beste vriend in deze tijden zijn.</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5</a:t>
            </a:fld>
            <a:endParaRPr lang="nl-NL"/>
          </a:p>
        </p:txBody>
      </p:sp>
    </p:spTree>
    <p:extLst>
      <p:ext uri="{BB962C8B-B14F-4D97-AF65-F5344CB8AC3E}">
        <p14:creationId xmlns:p14="http://schemas.microsoft.com/office/powerpoint/2010/main" val="413568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err="1" smtClean="0"/>
              <a:t>Omne</a:t>
            </a:r>
            <a:r>
              <a:rPr lang="nl-NL" sz="1050" dirty="0" smtClean="0"/>
              <a:t> </a:t>
            </a:r>
            <a:r>
              <a:rPr lang="nl-NL" sz="1050" dirty="0" err="1" smtClean="0"/>
              <a:t>trinium</a:t>
            </a:r>
            <a:r>
              <a:rPr lang="nl-NL" sz="1050" dirty="0" smtClean="0"/>
              <a:t> perfectum</a:t>
            </a:r>
          </a:p>
          <a:p>
            <a:pPr marL="171450" indent="-171450">
              <a:buFont typeface="Arial" panose="020B0604020202020204" pitchFamily="34" charset="0"/>
              <a:buChar char="•"/>
            </a:pPr>
            <a:r>
              <a:rPr lang="nl-NL" sz="1050" dirty="0" smtClean="0"/>
              <a:t>Komt uit de Griekse oudheid</a:t>
            </a:r>
          </a:p>
          <a:p>
            <a:pPr marL="171450" indent="-171450">
              <a:buFont typeface="Arial" panose="020B0604020202020204" pitchFamily="34" charset="0"/>
              <a:buChar char="•"/>
            </a:pPr>
            <a:r>
              <a:rPr lang="nl-NL" sz="1050" dirty="0" smtClean="0"/>
              <a:t>Elk drievoud is volmaakt</a:t>
            </a:r>
          </a:p>
          <a:p>
            <a:pPr marL="171450" indent="-171450">
              <a:buFont typeface="Arial" panose="020B0604020202020204" pitchFamily="34" charset="0"/>
              <a:buChar char="•"/>
            </a:pPr>
            <a:endParaRPr lang="nl-NL" sz="1050" dirty="0" smtClean="0"/>
          </a:p>
          <a:p>
            <a:pPr marL="0" indent="0">
              <a:buFont typeface="Arial" panose="020B0604020202020204" pitchFamily="34" charset="0"/>
              <a:buNone/>
            </a:pPr>
            <a:r>
              <a:rPr lang="nl-NL" sz="1050" dirty="0" smtClean="0"/>
              <a:t>Brievenstrategie</a:t>
            </a:r>
          </a:p>
          <a:p>
            <a:pPr marL="228600" indent="-228600">
              <a:buFont typeface="+mj-lt"/>
              <a:buAutoNum type="arabicPeriod"/>
            </a:pPr>
            <a:r>
              <a:rPr lang="nl-NL" sz="1050" dirty="0" smtClean="0"/>
              <a:t>Claimverificatie</a:t>
            </a:r>
          </a:p>
          <a:p>
            <a:pPr marL="228600" indent="-228600">
              <a:buFont typeface="+mj-lt"/>
              <a:buAutoNum type="arabicPeriod"/>
            </a:pPr>
            <a:r>
              <a:rPr lang="nl-NL" sz="1050" dirty="0" smtClean="0"/>
              <a:t>Ingebrekestelling en schuldeisersverzuim</a:t>
            </a:r>
          </a:p>
          <a:p>
            <a:pPr marL="228600" indent="-228600">
              <a:buFont typeface="+mj-lt"/>
              <a:buAutoNum type="arabicPeriod"/>
            </a:pPr>
            <a:r>
              <a:rPr lang="nl-NL" sz="1050" dirty="0" smtClean="0"/>
              <a:t>Claim nietig verklaring</a:t>
            </a:r>
            <a:endParaRPr lang="nl-NL" sz="105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7</a:t>
            </a:fld>
            <a:endParaRPr lang="nl-NL"/>
          </a:p>
        </p:txBody>
      </p:sp>
    </p:spTree>
    <p:extLst>
      <p:ext uri="{BB962C8B-B14F-4D97-AF65-F5344CB8AC3E}">
        <p14:creationId xmlns:p14="http://schemas.microsoft.com/office/powerpoint/2010/main" val="60376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50" dirty="0" smtClean="0"/>
              <a:t>De mens is bij geboorte soeverein en vrij met al zijn onvervreemdbare rechten, juridisch gezien zowel de soeverein en schuldeiser als de beheerder en begunstigde van Gods schepping, medeauteur van het toneelstuk aarde; opdrachtgever en schepper van zijn regering en de belasting;</a:t>
            </a:r>
            <a:r>
              <a:rPr lang="nl-NL" sz="1050" baseline="0" dirty="0" smtClean="0"/>
              <a:t> zeer vergeetachtig, offervaardig, wel wat dom, maar vooral angstig; gelooft al gauw alles wat de autoriteiten zeggen en zegt dientengevolge op alles ‘ja’ voor de goede vrede en harmonie, want zo is de mens geboren; het vermijden van competitieve conflicten. </a:t>
            </a:r>
            <a:br>
              <a:rPr lang="nl-NL" sz="1050" baseline="0" dirty="0" smtClean="0"/>
            </a:br>
            <a:endParaRPr lang="nl-NL" sz="1050" baseline="0" dirty="0" smtClean="0"/>
          </a:p>
          <a:p>
            <a:pPr marL="0" indent="0">
              <a:buFont typeface="Arial" panose="020B0604020202020204" pitchFamily="34" charset="0"/>
              <a:buNone/>
            </a:pPr>
            <a:r>
              <a:rPr lang="nl-NL" sz="1050" baseline="0" dirty="0" smtClean="0"/>
              <a:t>Mens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Het begrip mens verschijnt in het recht op het tijdstip van zijn geboorte, </a:t>
            </a:r>
            <a:r>
              <a:rPr lang="nl-NL" sz="1050" dirty="0" err="1" smtClean="0"/>
              <a:t>WvSr</a:t>
            </a:r>
            <a:r>
              <a:rPr lang="nl-NL" sz="1050" dirty="0" smtClean="0"/>
              <a:t/>
            </a:r>
            <a:br>
              <a:rPr lang="nl-NL" sz="1050" dirty="0" smtClean="0"/>
            </a:br>
            <a:endParaRPr lang="nl-NL" sz="105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Doop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Door de doop wordt de mens een persoon; Canon 96 uit de Codex </a:t>
            </a:r>
            <a:r>
              <a:rPr lang="nl-NL" sz="1050" baseline="0" dirty="0" err="1" smtClean="0"/>
              <a:t>Canonicus</a:t>
            </a:r>
            <a:endParaRPr lang="nl-NL" sz="105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aseline="0" dirty="0" smtClean="0"/>
              <a:t>En voor de wet door het opmaken van je geboorteakte.</a:t>
            </a:r>
            <a:endParaRPr lang="nl-NL" sz="105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dirty="0" smtClean="0"/>
              <a:t>Persoon / fictie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smtClean="0"/>
              <a:t>Persoon; is per definitie een juridische fictie, stroman, legale naam, trustvermogen, titel, effecten aan toonder, effecten en zaken. Ergo niets werkelijks, niets reëels.</a:t>
            </a:r>
          </a:p>
          <a:p>
            <a:pPr marL="171450" indent="-171450">
              <a:buFont typeface="Arial" panose="020B0604020202020204" pitchFamily="34" charset="0"/>
              <a:buChar char="•"/>
            </a:pPr>
            <a:r>
              <a:rPr lang="nl-NL" sz="1050" dirty="0" smtClean="0"/>
              <a:t>Ficties kunnen echter nooit met mensen van vlees en bloed in overeenstemming gebracht worden, zodat het rechtssysteem nooit met ‘mensen’ in interactie kan zijn, simpelweg omdat het hen niet aan kan spreken. Mensen hebben</a:t>
            </a:r>
            <a:r>
              <a:rPr lang="nl-NL" sz="1050" baseline="0" dirty="0" smtClean="0"/>
              <a:t> met een rechtssysteem helemaal niets uit te staan! Behalve wanneer wij geen ‘mensen’ zijn, maar ‘personen’.</a:t>
            </a:r>
          </a:p>
          <a:p>
            <a:pPr marL="171450" indent="-171450">
              <a:buFont typeface="Arial" panose="020B0604020202020204" pitchFamily="34" charset="0"/>
              <a:buChar char="•"/>
            </a:pPr>
            <a:r>
              <a:rPr lang="nl-NL" sz="1050" baseline="0" dirty="0" smtClean="0"/>
              <a:t>Als we het rechtssysteem willen kraken, moeten we primair omgaan met ons menszijn. We hebben ons allemaal laten misleiden door hun definitie van rechtspersoon zonder dit tegen te werpen.</a:t>
            </a:r>
            <a:br>
              <a:rPr lang="nl-NL" sz="1050" baseline="0" dirty="0" smtClean="0"/>
            </a:br>
            <a:endParaRPr lang="nl-NL" sz="1050" baseline="0"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8</a:t>
            </a:fld>
            <a:endParaRPr lang="nl-NL"/>
          </a:p>
        </p:txBody>
      </p:sp>
    </p:spTree>
    <p:extLst>
      <p:ext uri="{BB962C8B-B14F-4D97-AF65-F5344CB8AC3E}">
        <p14:creationId xmlns:p14="http://schemas.microsoft.com/office/powerpoint/2010/main" val="46477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dirty="0" smtClean="0"/>
              <a:t>Wettelijk vermoeden</a:t>
            </a:r>
          </a:p>
          <a:p>
            <a:pPr marL="171450" indent="-171450">
              <a:buFont typeface="Arial" panose="020B0604020202020204" pitchFamily="34" charset="0"/>
              <a:buChar char="•"/>
            </a:pPr>
            <a:r>
              <a:rPr lang="nl-NL" sz="1050" dirty="0" smtClean="0"/>
              <a:t>Is de basis van ons rechtssysteem</a:t>
            </a:r>
          </a:p>
          <a:p>
            <a:pPr marL="171450" indent="-171450">
              <a:buFont typeface="Arial" panose="020B0604020202020204" pitchFamily="34" charset="0"/>
              <a:buChar char="•"/>
            </a:pPr>
            <a:r>
              <a:rPr lang="nl-NL" sz="1050" dirty="0" smtClean="0"/>
              <a:t>De wet veronderstelt echter dat wetten van toepassing kunnen zijn op mensen(met de omweg via persoon). En doordat deze veronderstelling nooit door ons is weerlegd, kunnen de veronderstelde wetten van kracht blijven.</a:t>
            </a:r>
          </a:p>
          <a:p>
            <a:pPr marL="171450" indent="-171450">
              <a:buFont typeface="Arial" panose="020B0604020202020204" pitchFamily="34" charset="0"/>
              <a:buChar char="•"/>
            </a:pPr>
            <a:r>
              <a:rPr lang="nl-NL" sz="1050" dirty="0" smtClean="0"/>
              <a:t>Uiteindelijk wordt een niet afgewezen en niet weerlegd wettelijk vermoeden tot waarheid en tot rechtelijk oordelen en veroordelen.</a:t>
            </a:r>
            <a:br>
              <a:rPr lang="nl-NL" sz="1050" dirty="0" smtClean="0"/>
            </a:br>
            <a:endParaRPr lang="nl-NL" sz="1050" dirty="0" smtClean="0"/>
          </a:p>
          <a:p>
            <a:pPr marL="0" indent="0">
              <a:buFont typeface="Arial" panose="020B0604020202020204" pitchFamily="34" charset="0"/>
              <a:buNone/>
            </a:pPr>
            <a:r>
              <a:rPr lang="nl-NL" sz="1050" dirty="0" err="1" smtClean="0"/>
              <a:t>Bulla</a:t>
            </a:r>
            <a:r>
              <a:rPr lang="nl-NL" sz="1050" dirty="0" smtClean="0"/>
              <a:t> </a:t>
            </a:r>
            <a:r>
              <a:rPr lang="nl-NL" sz="1050" dirty="0" err="1" smtClean="0"/>
              <a:t>Unam</a:t>
            </a:r>
            <a:r>
              <a:rPr lang="nl-NL" sz="1050" dirty="0" smtClean="0"/>
              <a:t> </a:t>
            </a:r>
            <a:r>
              <a:rPr lang="nl-NL" sz="1050" dirty="0" err="1" smtClean="0"/>
              <a:t>Sanctum</a:t>
            </a:r>
            <a:r>
              <a:rPr lang="nl-NL" sz="1050" dirty="0" smtClean="0"/>
              <a:t> (Paus Bonifatius VIII, 1302) (vermoedensbeginsel)</a:t>
            </a:r>
          </a:p>
          <a:p>
            <a:pPr marL="0" indent="0">
              <a:buFont typeface="Arial" panose="020B0604020202020204" pitchFamily="34" charset="0"/>
              <a:buNone/>
            </a:pPr>
            <a:r>
              <a:rPr lang="nl-NL" sz="1050" dirty="0" smtClean="0"/>
              <a:t>We verklaren, zeggen, definiëren en kondigen aan dat het absoluut noodzakelijk is dat elk menselijk wezen voor zijn eigen</a:t>
            </a:r>
            <a:r>
              <a:rPr lang="nl-NL" sz="1050" baseline="0" dirty="0" smtClean="0"/>
              <a:t> heil en redding onderworpen is aan de Romeinse bisschop.</a:t>
            </a:r>
          </a:p>
          <a:p>
            <a:pPr marL="0" indent="0">
              <a:buFont typeface="Arial" panose="020B0604020202020204" pitchFamily="34" charset="0"/>
              <a:buNone/>
            </a:pPr>
            <a:r>
              <a:rPr lang="nl-NL" sz="1050" b="0" i="0" u="none" strike="noStrike" kern="1200" baseline="0" dirty="0" smtClean="0">
                <a:solidFill>
                  <a:schemeClr val="tx1"/>
                </a:solidFill>
                <a:latin typeface="+mn-lt"/>
                <a:ea typeface="+mn-ea"/>
                <a:cs typeface="+mn-cs"/>
              </a:rPr>
              <a:t>De Paus claimt absolute wereldmacht. De mens en zijn bezit wordt een registratienummer door de registratie van de Naam op de geboorte acte en zelfs verbeurd verklaard; F</a:t>
            </a:r>
            <a:r>
              <a:rPr lang="nl-NL" sz="1050" baseline="0" dirty="0" smtClean="0"/>
              <a:t>irst </a:t>
            </a:r>
            <a:r>
              <a:rPr lang="nl-NL" sz="1050" baseline="0" dirty="0" err="1" smtClean="0"/>
              <a:t>crown</a:t>
            </a:r>
            <a:endParaRPr lang="nl-NL" sz="1050" baseline="0" dirty="0" smtClean="0"/>
          </a:p>
          <a:p>
            <a:pPr marL="0" indent="0">
              <a:buFont typeface="Arial" panose="020B0604020202020204" pitchFamily="34" charset="0"/>
              <a:buNone/>
            </a:pPr>
            <a:endParaRPr lang="nl-NL" sz="1050" baseline="0" dirty="0" smtClean="0"/>
          </a:p>
          <a:p>
            <a:pPr marL="0" indent="0">
              <a:buFont typeface="Arial" panose="020B0604020202020204" pitchFamily="34" charset="0"/>
              <a:buNone/>
            </a:pPr>
            <a:r>
              <a:rPr lang="nl-NL" sz="1050" baseline="0" dirty="0" err="1" smtClean="0"/>
              <a:t>Bulla</a:t>
            </a:r>
            <a:r>
              <a:rPr lang="nl-NL" sz="1050" baseline="0" dirty="0" smtClean="0"/>
              <a:t> </a:t>
            </a:r>
            <a:r>
              <a:rPr lang="nl-NL" sz="1050" baseline="0" dirty="0" err="1" smtClean="0"/>
              <a:t>Romanus</a:t>
            </a:r>
            <a:r>
              <a:rPr lang="nl-NL" sz="1050" baseline="0" dirty="0" smtClean="0"/>
              <a:t> Pontifex (Paus Nicolaas V, 1455)</a:t>
            </a:r>
          </a:p>
          <a:p>
            <a:pPr marL="0" indent="0">
              <a:buFont typeface="Arial" panose="020B0604020202020204" pitchFamily="34" charset="0"/>
              <a:buNone/>
            </a:pPr>
            <a:r>
              <a:rPr lang="nl-NL" sz="1050" baseline="0" dirty="0" smtClean="0"/>
              <a:t>De Romeinse kerk vordert in zelflegitimatie alle aanspraken op de aarde en verklaart alles wat erop staat als haar eigendom.</a:t>
            </a:r>
          </a:p>
          <a:p>
            <a:pPr marL="0" indent="0">
              <a:buFont typeface="Arial" panose="020B0604020202020204" pitchFamily="34" charset="0"/>
              <a:buNone/>
            </a:pPr>
            <a:endParaRPr lang="nl-NL" sz="1050" baseline="0" dirty="0" smtClean="0"/>
          </a:p>
          <a:p>
            <a:pPr marL="0" indent="0">
              <a:buFont typeface="Arial" panose="020B0604020202020204" pitchFamily="34" charset="0"/>
              <a:buNone/>
            </a:pPr>
            <a:r>
              <a:rPr lang="nl-NL" sz="1050" baseline="0" dirty="0" err="1" smtClean="0"/>
              <a:t>Bulla</a:t>
            </a:r>
            <a:r>
              <a:rPr lang="nl-NL" sz="1050" baseline="0" dirty="0" smtClean="0"/>
              <a:t> </a:t>
            </a:r>
            <a:r>
              <a:rPr lang="nl-NL" sz="1050" baseline="0" dirty="0" err="1" smtClean="0"/>
              <a:t>Aeterni</a:t>
            </a:r>
            <a:r>
              <a:rPr lang="nl-NL" sz="1050" baseline="0" dirty="0" smtClean="0"/>
              <a:t> </a:t>
            </a:r>
            <a:r>
              <a:rPr lang="nl-NL" sz="1050" baseline="0" dirty="0" err="1" smtClean="0"/>
              <a:t>Regis</a:t>
            </a:r>
            <a:r>
              <a:rPr lang="nl-NL" sz="1050" baseline="0" dirty="0" smtClean="0"/>
              <a:t> (Paus </a:t>
            </a:r>
            <a:r>
              <a:rPr lang="nl-NL" sz="1050" baseline="0" dirty="0" err="1" smtClean="0"/>
              <a:t>Sixtus</a:t>
            </a:r>
            <a:r>
              <a:rPr lang="nl-NL" sz="1050" baseline="0" dirty="0" smtClean="0"/>
              <a:t> IV, 1481)</a:t>
            </a:r>
          </a:p>
          <a:p>
            <a:pPr marL="0" indent="0">
              <a:buFont typeface="Arial" panose="020B0604020202020204" pitchFamily="34" charset="0"/>
              <a:buNone/>
            </a:pPr>
            <a:r>
              <a:rPr lang="nl-NL" sz="1050" baseline="0" dirty="0" smtClean="0"/>
              <a:t>Deze acte claimt alle mensen op aarde in trusts die ik LICHAAM zal noemen</a:t>
            </a:r>
          </a:p>
          <a:p>
            <a:pPr marL="0" indent="0">
              <a:buFont typeface="Arial" panose="020B0604020202020204" pitchFamily="34" charset="0"/>
              <a:buNone/>
            </a:pPr>
            <a:r>
              <a:rPr lang="nl-NL" sz="1050" b="0" i="0" u="none" strike="noStrike" kern="1200" baseline="0" dirty="0" smtClean="0">
                <a:solidFill>
                  <a:schemeClr val="tx1"/>
                </a:solidFill>
                <a:latin typeface="+mn-lt"/>
                <a:ea typeface="+mn-ea"/>
                <a:cs typeface="+mn-cs"/>
              </a:rPr>
              <a:t>Hiermee vervalt eigendomsrecht op ons lichaam en zijn slaaf aan de Romeinse Hogepriester; </a:t>
            </a:r>
            <a:r>
              <a:rPr lang="nl-NL" sz="1050" baseline="0" dirty="0" smtClean="0"/>
              <a:t>Second </a:t>
            </a:r>
            <a:r>
              <a:rPr lang="nl-NL" sz="1050" baseline="0" dirty="0" err="1" smtClean="0"/>
              <a:t>crown</a:t>
            </a:r>
            <a:endParaRPr lang="nl-NL" sz="1050" baseline="0" dirty="0" smtClean="0"/>
          </a:p>
          <a:p>
            <a:pPr marL="0" indent="0">
              <a:buFont typeface="Arial" panose="020B0604020202020204" pitchFamily="34" charset="0"/>
              <a:buNone/>
            </a:pPr>
            <a:endParaRPr lang="nl-NL" sz="1050" baseline="0" dirty="0" smtClean="0"/>
          </a:p>
          <a:p>
            <a:pPr marL="0" indent="0">
              <a:buFont typeface="Arial" panose="020B0604020202020204" pitchFamily="34" charset="0"/>
              <a:buNone/>
            </a:pPr>
            <a:r>
              <a:rPr lang="nl-NL" sz="1050" baseline="0" dirty="0" err="1" smtClean="0"/>
              <a:t>Bulla</a:t>
            </a:r>
            <a:r>
              <a:rPr lang="nl-NL" sz="1050" baseline="0" dirty="0" smtClean="0"/>
              <a:t> </a:t>
            </a:r>
            <a:r>
              <a:rPr lang="nl-NL" sz="1050" baseline="0" dirty="0" err="1" smtClean="0"/>
              <a:t>Convocation</a:t>
            </a:r>
            <a:r>
              <a:rPr lang="nl-NL" sz="1050" baseline="0" dirty="0" smtClean="0"/>
              <a:t> (Paus Paul III, 1537)</a:t>
            </a:r>
          </a:p>
          <a:p>
            <a:pPr marL="0" indent="0">
              <a:buFont typeface="Arial" panose="020B0604020202020204" pitchFamily="34" charset="0"/>
              <a:buNone/>
            </a:pPr>
            <a:r>
              <a:rPr lang="nl-NL" sz="1050" baseline="0" dirty="0" smtClean="0"/>
              <a:t>Deze acte claimt alle aardse bezittingen in trusts die ik BEZITTINGEN zal noemen. </a:t>
            </a:r>
          </a:p>
          <a:p>
            <a:pPr marL="0" indent="0">
              <a:buFont typeface="Arial" panose="020B0604020202020204" pitchFamily="34" charset="0"/>
              <a:buNone/>
            </a:pPr>
            <a:r>
              <a:rPr lang="nl-NL" sz="1050" b="0" i="0" u="none" strike="noStrike" kern="1200" baseline="0" dirty="0" smtClean="0">
                <a:solidFill>
                  <a:schemeClr val="tx1"/>
                </a:solidFill>
                <a:latin typeface="+mn-lt"/>
                <a:ea typeface="+mn-ea"/>
                <a:cs typeface="+mn-cs"/>
              </a:rPr>
              <a:t>Het is nu ‘legaal’ dat de Staat </a:t>
            </a:r>
            <a:r>
              <a:rPr lang="nl-NL" sz="1050" b="0" i="0" u="none" strike="noStrike" kern="1200" baseline="0" dirty="0" err="1" smtClean="0">
                <a:solidFill>
                  <a:schemeClr val="tx1"/>
                </a:solidFill>
                <a:latin typeface="+mn-lt"/>
                <a:ea typeface="+mn-ea"/>
                <a:cs typeface="+mn-cs"/>
              </a:rPr>
              <a:t>Maritime</a:t>
            </a:r>
            <a:r>
              <a:rPr lang="nl-NL" sz="1050" b="0" i="0" u="none" strike="noStrike" kern="1200" baseline="0" dirty="0" smtClean="0">
                <a:solidFill>
                  <a:schemeClr val="tx1"/>
                </a:solidFill>
                <a:latin typeface="+mn-lt"/>
                <a:ea typeface="+mn-ea"/>
                <a:cs typeface="+mn-cs"/>
              </a:rPr>
              <a:t> </a:t>
            </a:r>
            <a:r>
              <a:rPr lang="nl-NL" sz="1050" b="0" i="0" u="none" strike="noStrike" kern="1200" baseline="0" dirty="0" err="1" smtClean="0">
                <a:solidFill>
                  <a:schemeClr val="tx1"/>
                </a:solidFill>
                <a:latin typeface="+mn-lt"/>
                <a:ea typeface="+mn-ea"/>
                <a:cs typeface="+mn-cs"/>
              </a:rPr>
              <a:t>Law</a:t>
            </a:r>
            <a:r>
              <a:rPr lang="nl-NL" sz="1050" b="0" i="0" u="none" strike="noStrike" kern="1200" baseline="0" dirty="0" smtClean="0">
                <a:solidFill>
                  <a:schemeClr val="tx1"/>
                </a:solidFill>
                <a:latin typeface="+mn-lt"/>
                <a:ea typeface="+mn-ea"/>
                <a:cs typeface="+mn-cs"/>
              </a:rPr>
              <a:t> ofwel </a:t>
            </a:r>
            <a:r>
              <a:rPr lang="nl-NL" sz="1050" b="0" i="0" u="none" strike="noStrike" kern="1200" baseline="0" dirty="0" err="1" smtClean="0">
                <a:solidFill>
                  <a:schemeClr val="tx1"/>
                </a:solidFill>
                <a:latin typeface="+mn-lt"/>
                <a:ea typeface="+mn-ea"/>
                <a:cs typeface="+mn-cs"/>
              </a:rPr>
              <a:t>Admiralty</a:t>
            </a:r>
            <a:r>
              <a:rPr lang="nl-NL" sz="1050" b="0" i="0" u="none" strike="noStrike" kern="1200" baseline="0" dirty="0" smtClean="0">
                <a:solidFill>
                  <a:schemeClr val="tx1"/>
                </a:solidFill>
                <a:latin typeface="+mn-lt"/>
                <a:ea typeface="+mn-ea"/>
                <a:cs typeface="+mn-cs"/>
              </a:rPr>
              <a:t> op de mensen toepast; </a:t>
            </a:r>
            <a:r>
              <a:rPr lang="nl-NL" sz="1050" baseline="0" dirty="0" err="1" smtClean="0"/>
              <a:t>Third</a:t>
            </a:r>
            <a:r>
              <a:rPr lang="nl-NL" sz="1050" baseline="0" dirty="0" smtClean="0"/>
              <a:t> </a:t>
            </a:r>
            <a:r>
              <a:rPr lang="nl-NL" sz="1050" baseline="0" dirty="0" err="1" smtClean="0"/>
              <a:t>crown</a:t>
            </a:r>
            <a:endParaRPr lang="nl-NL" sz="1050" baseline="0" dirty="0" smtClean="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9</a:t>
            </a:fld>
            <a:endParaRPr lang="nl-NL"/>
          </a:p>
        </p:txBody>
      </p:sp>
    </p:spTree>
    <p:extLst>
      <p:ext uri="{BB962C8B-B14F-4D97-AF65-F5344CB8AC3E}">
        <p14:creationId xmlns:p14="http://schemas.microsoft.com/office/powerpoint/2010/main" val="289403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050" baseline="0" dirty="0" smtClean="0"/>
              <a:t>3 TRUSTS</a:t>
            </a:r>
          </a:p>
          <a:p>
            <a:pPr marL="171450" indent="-171450">
              <a:buFont typeface="Arial" panose="020B0604020202020204" pitchFamily="34" charset="0"/>
              <a:buChar char="•"/>
            </a:pPr>
            <a:r>
              <a:rPr lang="nl-NL" sz="1050" baseline="0" dirty="0" smtClean="0"/>
              <a:t>Bij geboorte worden 3 trusts opgericht; ZIEL, LICHAAM en BEZITTINGEN. </a:t>
            </a:r>
          </a:p>
          <a:p>
            <a:pPr marL="171450" indent="-171450">
              <a:buFont typeface="Arial" panose="020B0604020202020204" pitchFamily="34" charset="0"/>
              <a:buChar char="•"/>
            </a:pPr>
            <a:r>
              <a:rPr lang="nl-NL" sz="1050" baseline="0" dirty="0" smtClean="0"/>
              <a:t>ZIEL blijft in de kluis van het Vaticaan.</a:t>
            </a:r>
          </a:p>
          <a:p>
            <a:pPr marL="171450" indent="-171450">
              <a:buFont typeface="Arial" panose="020B0604020202020204" pitchFamily="34" charset="0"/>
              <a:buChar char="•"/>
            </a:pPr>
            <a:r>
              <a:rPr lang="nl-NL" sz="1050" baseline="0" dirty="0" smtClean="0"/>
              <a:t>LICHAAM en BEZITTINGEN worden doorgegeven aan de Staat der Nederlanden NV die deze inbrengt in een </a:t>
            </a:r>
            <a:r>
              <a:rPr lang="nl-NL" sz="1050" baseline="0" dirty="0" err="1" smtClean="0"/>
              <a:t>Cestui</a:t>
            </a:r>
            <a:r>
              <a:rPr lang="nl-NL" sz="1050" baseline="0" dirty="0" smtClean="0"/>
              <a:t> Que TRUST genaamd © </a:t>
            </a:r>
            <a:r>
              <a:rPr lang="nl-NL" sz="1050" i="1" baseline="0" dirty="0" smtClean="0"/>
              <a:t>WILLEM REMMERT NIEMEIJER</a:t>
            </a:r>
          </a:p>
          <a:p>
            <a:pPr marL="0" indent="0">
              <a:buFont typeface="Arial" panose="020B0604020202020204" pitchFamily="34" charset="0"/>
              <a:buNone/>
            </a:pPr>
            <a:endParaRPr lang="nl-NL" sz="1050" i="0" baseline="0" dirty="0" smtClean="0"/>
          </a:p>
          <a:p>
            <a:pPr marL="0" indent="0">
              <a:buFont typeface="Arial" panose="020B0604020202020204" pitchFamily="34" charset="0"/>
              <a:buNone/>
            </a:pPr>
            <a:r>
              <a:rPr lang="nl-NL" sz="1050" i="0" baseline="0" dirty="0" smtClean="0"/>
              <a:t>CROWN CORPORATION; </a:t>
            </a:r>
          </a:p>
          <a:p>
            <a:pPr marL="171450" indent="-171450">
              <a:buFont typeface="Arial" panose="020B0604020202020204" pitchFamily="34" charset="0"/>
              <a:buChar char="•"/>
            </a:pPr>
            <a:r>
              <a:rPr lang="nl-NL" sz="1050" i="0" baseline="0" dirty="0" smtClean="0"/>
              <a:t>VATICAAN</a:t>
            </a:r>
          </a:p>
          <a:p>
            <a:pPr marL="171450" indent="-171450">
              <a:buFont typeface="Arial" panose="020B0604020202020204" pitchFamily="34" charset="0"/>
              <a:buChar char="•"/>
            </a:pPr>
            <a:r>
              <a:rPr lang="nl-NL" sz="1050" i="0" baseline="0" dirty="0" smtClean="0"/>
              <a:t>CITY OF LONDON</a:t>
            </a:r>
          </a:p>
          <a:p>
            <a:pPr marL="171450" indent="-171450">
              <a:buFont typeface="Arial" panose="020B0604020202020204" pitchFamily="34" charset="0"/>
              <a:buChar char="•"/>
            </a:pPr>
            <a:r>
              <a:rPr lang="nl-NL" sz="1050" i="0" baseline="0" dirty="0" smtClean="0"/>
              <a:t>WASHINGTON DC</a:t>
            </a:r>
          </a:p>
          <a:p>
            <a:pPr marL="171450" indent="-171450">
              <a:buFont typeface="Arial" panose="020B0604020202020204" pitchFamily="34" charset="0"/>
              <a:buChar char="•"/>
            </a:pPr>
            <a:endParaRPr lang="nl-NL" sz="1050" i="0" baseline="0" dirty="0" smtClean="0"/>
          </a:p>
          <a:p>
            <a:pPr marL="0" indent="0">
              <a:buFont typeface="Arial" panose="020B0604020202020204" pitchFamily="34" charset="0"/>
              <a:buNone/>
            </a:pPr>
            <a:r>
              <a:rPr lang="nl-NL" sz="1050" i="0" baseline="0" dirty="0" err="1" smtClean="0"/>
              <a:t>Motu</a:t>
            </a:r>
            <a:r>
              <a:rPr lang="nl-NL" sz="1050" i="0" baseline="0" dirty="0" smtClean="0"/>
              <a:t> </a:t>
            </a:r>
            <a:r>
              <a:rPr lang="nl-NL" sz="1050" i="0" baseline="0" dirty="0" err="1" smtClean="0"/>
              <a:t>Propio</a:t>
            </a:r>
            <a:r>
              <a:rPr lang="nl-NL" sz="1050" i="0" baseline="0" dirty="0" smtClean="0"/>
              <a:t> (Paus Franciscus, 2013)</a:t>
            </a:r>
          </a:p>
          <a:p>
            <a:pPr marL="171450" indent="-171450">
              <a:buFont typeface="Arial" panose="020B0604020202020204" pitchFamily="34" charset="0"/>
              <a:buChar char="•"/>
            </a:pPr>
            <a:r>
              <a:rPr lang="nl-NL" sz="1050" i="0" baseline="0" dirty="0" smtClean="0"/>
              <a:t>Opheffing immuniteit van alle rechters, officieren van justitie, advocaten en ‘regeringsfunctionarissen’ </a:t>
            </a:r>
          </a:p>
          <a:p>
            <a:pPr marL="171450" indent="-171450">
              <a:buFont typeface="Arial" panose="020B0604020202020204" pitchFamily="34" charset="0"/>
              <a:buChar char="•"/>
            </a:pPr>
            <a:r>
              <a:rPr lang="nl-NL" sz="1050" i="0" baseline="0" dirty="0" smtClean="0"/>
              <a:t>Persoonlijke aansprakelijkheid  voor vrijheidsberoving, bedrog, belediging/pesterijen, etc. en de omzetting/transformatie van de trustfondsen van de echte begunstigden</a:t>
            </a:r>
          </a:p>
          <a:p>
            <a:pPr marL="171450" indent="-171450">
              <a:buFont typeface="Arial" panose="020B0604020202020204" pitchFamily="34" charset="0"/>
              <a:buChar char="•"/>
            </a:pPr>
            <a:endParaRPr lang="nl-NL" sz="1050" i="0" baseline="0" dirty="0" smtClean="0"/>
          </a:p>
          <a:p>
            <a:pPr marL="0" indent="0">
              <a:buFont typeface="Arial" panose="020B0604020202020204" pitchFamily="34" charset="0"/>
              <a:buNone/>
            </a:pPr>
            <a:r>
              <a:rPr lang="nl-NL" sz="1050" i="0" baseline="0" dirty="0" smtClean="0"/>
              <a:t>Gouden Regel: </a:t>
            </a:r>
          </a:p>
          <a:p>
            <a:pPr marL="171450" indent="-171450">
              <a:buFont typeface="Arial" panose="020B0604020202020204" pitchFamily="34" charset="0"/>
              <a:buChar char="•"/>
            </a:pPr>
            <a:r>
              <a:rPr lang="nl-NL" sz="1050" i="0" baseline="0" dirty="0" smtClean="0"/>
              <a:t>Alle mensen zijn begiftigd met universele rechten en niemand staat tussen hen en de Schepper. Niets staat boven deze wet.</a:t>
            </a:r>
            <a:endParaRPr lang="nl-NL" sz="1050" i="0" dirty="0"/>
          </a:p>
        </p:txBody>
      </p:sp>
      <p:sp>
        <p:nvSpPr>
          <p:cNvPr id="4" name="Tijdelijke aanduiding voor dianummer 3"/>
          <p:cNvSpPr>
            <a:spLocks noGrp="1"/>
          </p:cNvSpPr>
          <p:nvPr>
            <p:ph type="sldNum" sz="quarter" idx="10"/>
          </p:nvPr>
        </p:nvSpPr>
        <p:spPr/>
        <p:txBody>
          <a:bodyPr/>
          <a:lstStyle/>
          <a:p>
            <a:fld id="{AABBFB99-638B-43D6-B5C6-2708BCAA33AF}" type="slidenum">
              <a:rPr lang="nl-NL" smtClean="0"/>
              <a:t>10</a:t>
            </a:fld>
            <a:endParaRPr lang="nl-NL"/>
          </a:p>
        </p:txBody>
      </p:sp>
    </p:spTree>
    <p:extLst>
      <p:ext uri="{BB962C8B-B14F-4D97-AF65-F5344CB8AC3E}">
        <p14:creationId xmlns:p14="http://schemas.microsoft.com/office/powerpoint/2010/main" val="3327378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69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5972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09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599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4929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694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20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5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4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‹nr.›</a:t>
            </a:fld>
            <a:endParaRPr lang="en-US" dirty="0"/>
          </a:p>
        </p:txBody>
      </p:sp>
    </p:spTree>
    <p:extLst>
      <p:ext uri="{BB962C8B-B14F-4D97-AF65-F5344CB8AC3E}">
        <p14:creationId xmlns:p14="http://schemas.microsoft.com/office/powerpoint/2010/main" val="306554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43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‹nr.›</a:t>
            </a:fld>
            <a:endParaRPr lang="en-US" dirty="0"/>
          </a:p>
        </p:txBody>
      </p:sp>
    </p:spTree>
    <p:extLst>
      <p:ext uri="{BB962C8B-B14F-4D97-AF65-F5344CB8AC3E}">
        <p14:creationId xmlns:p14="http://schemas.microsoft.com/office/powerpoint/2010/main" val="8248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02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36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7728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12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037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0022660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2538663" y="1843803"/>
            <a:ext cx="2105527" cy="3262802"/>
          </a:xfrm>
          <a:prstGeom prst="rect">
            <a:avLst/>
          </a:prstGeom>
          <a:noFill/>
          <a:ln>
            <a:noFill/>
          </a:ln>
        </p:spPr>
      </p:pic>
      <p:sp>
        <p:nvSpPr>
          <p:cNvPr id="2" name="Titel 1"/>
          <p:cNvSpPr>
            <a:spLocks noGrp="1"/>
          </p:cNvSpPr>
          <p:nvPr>
            <p:ph type="ctrTitle"/>
          </p:nvPr>
        </p:nvSpPr>
        <p:spPr/>
        <p:txBody>
          <a:bodyPr/>
          <a:lstStyle/>
          <a:p>
            <a:r>
              <a:rPr lang="nl-NL" dirty="0" smtClean="0"/>
              <a:t>          De Levende Mens</a:t>
            </a:r>
            <a:endParaRPr lang="nl-NL" dirty="0"/>
          </a:p>
        </p:txBody>
      </p:sp>
      <p:sp>
        <p:nvSpPr>
          <p:cNvPr id="3" name="Ondertitel 2"/>
          <p:cNvSpPr>
            <a:spLocks noGrp="1"/>
          </p:cNvSpPr>
          <p:nvPr>
            <p:ph type="subTitle" idx="1"/>
          </p:nvPr>
        </p:nvSpPr>
        <p:spPr/>
        <p:txBody>
          <a:bodyPr/>
          <a:lstStyle/>
          <a:p>
            <a:r>
              <a:rPr lang="nl-NL" dirty="0" smtClean="0"/>
              <a:t>Welkom </a:t>
            </a:r>
            <a:endParaRPr lang="nl-NL" dirty="0"/>
          </a:p>
        </p:txBody>
      </p:sp>
    </p:spTree>
    <p:extLst>
      <p:ext uri="{BB962C8B-B14F-4D97-AF65-F5344CB8AC3E}">
        <p14:creationId xmlns:p14="http://schemas.microsoft.com/office/powerpoint/2010/main" val="26261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srcRect l="9530" t="3282" r="2000" b="1602"/>
          <a:stretch/>
        </p:blipFill>
        <p:spPr>
          <a:xfrm>
            <a:off x="9214225" y="1338483"/>
            <a:ext cx="2270640" cy="2165965"/>
          </a:xfrm>
          <a:prstGeom prst="rect">
            <a:avLst/>
          </a:prstGeom>
        </p:spPr>
      </p:pic>
      <p:pic>
        <p:nvPicPr>
          <p:cNvPr id="4" name="Afbeelding 3"/>
          <p:cNvPicPr>
            <a:picLocks noChangeAspect="1"/>
          </p:cNvPicPr>
          <p:nvPr/>
        </p:nvPicPr>
        <p:blipFill rotWithShape="1">
          <a:blip r:embed="rId4"/>
          <a:srcRect l="9392" r="8510"/>
          <a:stretch/>
        </p:blipFill>
        <p:spPr>
          <a:xfrm>
            <a:off x="658367" y="3742944"/>
            <a:ext cx="2630545" cy="2474976"/>
          </a:xfrm>
          <a:prstGeom prst="rect">
            <a:avLst/>
          </a:prstGeom>
        </p:spPr>
      </p:pic>
      <p:sp>
        <p:nvSpPr>
          <p:cNvPr id="2" name="Titel 1"/>
          <p:cNvSpPr>
            <a:spLocks noGrp="1"/>
          </p:cNvSpPr>
          <p:nvPr>
            <p:ph type="title"/>
          </p:nvPr>
        </p:nvSpPr>
        <p:spPr/>
        <p:txBody>
          <a:bodyPr/>
          <a:lstStyle/>
          <a:p>
            <a:r>
              <a:rPr lang="nl-NL" dirty="0" smtClean="0"/>
              <a:t>Invloed van de Paus en het Vaticaan</a:t>
            </a:r>
            <a:endParaRPr lang="nl-NL" dirty="0"/>
          </a:p>
        </p:txBody>
      </p:sp>
      <p:sp>
        <p:nvSpPr>
          <p:cNvPr id="3" name="Tijdelijke aanduiding voor inhoud 2"/>
          <p:cNvSpPr>
            <a:spLocks noGrp="1"/>
          </p:cNvSpPr>
          <p:nvPr>
            <p:ph idx="1"/>
          </p:nvPr>
        </p:nvSpPr>
        <p:spPr>
          <a:xfrm>
            <a:off x="3364993" y="2556932"/>
            <a:ext cx="7531604" cy="3660988"/>
          </a:xfrm>
        </p:spPr>
        <p:txBody>
          <a:bodyPr>
            <a:normAutofit/>
          </a:bodyPr>
          <a:lstStyle/>
          <a:p>
            <a:r>
              <a:rPr lang="nl-NL" dirty="0" smtClean="0"/>
              <a:t>3 trusts</a:t>
            </a:r>
          </a:p>
          <a:p>
            <a:r>
              <a:rPr lang="nl-NL" dirty="0" smtClean="0"/>
              <a:t>CROWN CORPORATION</a:t>
            </a:r>
          </a:p>
          <a:p>
            <a:r>
              <a:rPr lang="nl-NL" dirty="0" err="1" smtClean="0"/>
              <a:t>Motu</a:t>
            </a:r>
            <a:r>
              <a:rPr lang="nl-NL" dirty="0" smtClean="0"/>
              <a:t> </a:t>
            </a:r>
            <a:r>
              <a:rPr lang="nl-NL" dirty="0" err="1" smtClean="0"/>
              <a:t>Propio</a:t>
            </a:r>
            <a:endParaRPr lang="nl-NL" dirty="0" smtClean="0"/>
          </a:p>
          <a:p>
            <a:r>
              <a:rPr lang="nl-NL" dirty="0" smtClean="0"/>
              <a:t>Gouden regel</a:t>
            </a:r>
            <a:endParaRPr lang="nl-NL" dirty="0"/>
          </a:p>
        </p:txBody>
      </p:sp>
      <p:pic>
        <p:nvPicPr>
          <p:cNvPr id="7" name="Afbeelding 6"/>
          <p:cNvPicPr>
            <a:picLocks noChangeAspect="1"/>
          </p:cNvPicPr>
          <p:nvPr/>
        </p:nvPicPr>
        <p:blipFill rotWithShape="1">
          <a:blip r:embed="rId5"/>
          <a:srcRect l="7023" r="3539"/>
          <a:stretch/>
        </p:blipFill>
        <p:spPr>
          <a:xfrm>
            <a:off x="7912609" y="3663606"/>
            <a:ext cx="1977107" cy="2395156"/>
          </a:xfrm>
          <a:prstGeom prst="rect">
            <a:avLst/>
          </a:prstGeom>
        </p:spPr>
      </p:pic>
    </p:spTree>
    <p:extLst>
      <p:ext uri="{BB962C8B-B14F-4D97-AF65-F5344CB8AC3E}">
        <p14:creationId xmlns:p14="http://schemas.microsoft.com/office/powerpoint/2010/main" val="37839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5"/>
          <p:cNvPicPr>
            <a:picLocks noChangeAspect="1" noChangeArrowheads="1"/>
          </p:cNvPicPr>
          <p:nvPr/>
        </p:nvPicPr>
        <p:blipFill>
          <a:blip r:embed="rId3">
            <a:extLst>
              <a:ext uri="{28A0092B-C50C-407E-A947-70E740481C1C}">
                <a14:useLocalDpi xmlns:a14="http://schemas.microsoft.com/office/drawing/2010/main" val="0"/>
              </a:ext>
            </a:extLst>
          </a:blip>
          <a:srcRect r="5577"/>
          <a:stretch>
            <a:fillRect/>
          </a:stretch>
        </p:blipFill>
        <p:spPr bwMode="auto">
          <a:xfrm>
            <a:off x="8939999" y="3508411"/>
            <a:ext cx="1580738" cy="1948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4"/>
          <p:cNvPicPr>
            <a:picLocks noChangeAspect="1" noChangeArrowheads="1"/>
          </p:cNvPicPr>
          <p:nvPr/>
        </p:nvPicPr>
        <p:blipFill>
          <a:blip r:embed="rId4">
            <a:extLst>
              <a:ext uri="{28A0092B-C50C-407E-A947-70E740481C1C}">
                <a14:useLocalDpi xmlns:a14="http://schemas.microsoft.com/office/drawing/2010/main" val="0"/>
              </a:ext>
            </a:extLst>
          </a:blip>
          <a:srcRect l="6767" t="1292" r="5515"/>
          <a:stretch>
            <a:fillRect/>
          </a:stretch>
        </p:blipFill>
        <p:spPr bwMode="auto">
          <a:xfrm>
            <a:off x="7736439" y="2710856"/>
            <a:ext cx="1448381" cy="18951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Structuur van het ‘rechtsstelsel’</a:t>
            </a:r>
            <a:endParaRPr lang="nl-NL" dirty="0"/>
          </a:p>
        </p:txBody>
      </p:sp>
      <p:sp>
        <p:nvSpPr>
          <p:cNvPr id="3" name="Tijdelijke aanduiding voor inhoud 2"/>
          <p:cNvSpPr>
            <a:spLocks noGrp="1"/>
          </p:cNvSpPr>
          <p:nvPr>
            <p:ph idx="1"/>
          </p:nvPr>
        </p:nvSpPr>
        <p:spPr/>
        <p:txBody>
          <a:bodyPr/>
          <a:lstStyle/>
          <a:p>
            <a:r>
              <a:rPr lang="nl-NL" dirty="0" smtClean="0"/>
              <a:t>Overheid </a:t>
            </a:r>
          </a:p>
          <a:p>
            <a:r>
              <a:rPr lang="nl-NL" dirty="0" smtClean="0"/>
              <a:t>Soevereine staten</a:t>
            </a:r>
          </a:p>
          <a:p>
            <a:r>
              <a:rPr lang="nl-NL" dirty="0" smtClean="0"/>
              <a:t>Publiek recht en </a:t>
            </a:r>
            <a:r>
              <a:rPr lang="nl-NL" dirty="0"/>
              <a:t>P</a:t>
            </a:r>
            <a:r>
              <a:rPr lang="nl-NL" dirty="0" smtClean="0"/>
              <a:t>rivaat recht</a:t>
            </a:r>
          </a:p>
          <a:p>
            <a:r>
              <a:rPr lang="nl-NL" dirty="0" smtClean="0"/>
              <a:t>Administratieve eenheid</a:t>
            </a:r>
          </a:p>
          <a:p>
            <a:r>
              <a:rPr lang="nl-NL" dirty="0" smtClean="0"/>
              <a:t>Niets kan groter zijn dan zijn schepper</a:t>
            </a:r>
            <a:endParaRPr lang="nl-NL" dirty="0"/>
          </a:p>
        </p:txBody>
      </p:sp>
      <p:pic>
        <p:nvPicPr>
          <p:cNvPr id="2051" name="Afbeelding 1"/>
          <p:cNvPicPr>
            <a:picLocks noChangeAspect="1" noChangeArrowheads="1"/>
          </p:cNvPicPr>
          <p:nvPr/>
        </p:nvPicPr>
        <p:blipFill>
          <a:blip r:embed="rId5">
            <a:extLst>
              <a:ext uri="{28A0092B-C50C-407E-A947-70E740481C1C}">
                <a14:useLocalDpi xmlns:a14="http://schemas.microsoft.com/office/drawing/2010/main" val="0"/>
              </a:ext>
            </a:extLst>
          </a:blip>
          <a:srcRect l="3658" t="4140" r="3069" b="6052"/>
          <a:stretch>
            <a:fillRect/>
          </a:stretch>
        </p:blipFill>
        <p:spPr bwMode="auto">
          <a:xfrm>
            <a:off x="4905097" y="889465"/>
            <a:ext cx="29908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3"/>
          <p:cNvPicPr>
            <a:picLocks noChangeAspect="1" noChangeArrowheads="1"/>
          </p:cNvPicPr>
          <p:nvPr/>
        </p:nvPicPr>
        <p:blipFill>
          <a:blip r:embed="rId6">
            <a:extLst>
              <a:ext uri="{28A0092B-C50C-407E-A947-70E740481C1C}">
                <a14:useLocalDpi xmlns:a14="http://schemas.microsoft.com/office/drawing/2010/main" val="0"/>
              </a:ext>
            </a:extLst>
          </a:blip>
          <a:srcRect t="3159" b="4001"/>
          <a:stretch>
            <a:fillRect/>
          </a:stretch>
        </p:blipFill>
        <p:spPr bwMode="auto">
          <a:xfrm>
            <a:off x="10271647" y="4897338"/>
            <a:ext cx="1249899" cy="1300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295401" y="1105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6"/>
          <p:cNvSpPr>
            <a:spLocks noChangeArrowheads="1"/>
          </p:cNvSpPr>
          <p:nvPr/>
        </p:nvSpPr>
        <p:spPr bwMode="auto">
          <a:xfrm>
            <a:off x="1295401" y="5677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7"/>
          <p:cNvSpPr>
            <a:spLocks noChangeArrowheads="1"/>
          </p:cNvSpPr>
          <p:nvPr/>
        </p:nvSpPr>
        <p:spPr bwMode="auto">
          <a:xfrm>
            <a:off x="1295401" y="27108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Rectangle 8"/>
          <p:cNvSpPr>
            <a:spLocks noChangeArrowheads="1"/>
          </p:cNvSpPr>
          <p:nvPr/>
        </p:nvSpPr>
        <p:spPr bwMode="auto">
          <a:xfrm>
            <a:off x="1295401" y="31680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6976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Geboorteakte, naam, persoon</a:t>
            </a:r>
            <a:endParaRPr lang="nl-NL" dirty="0"/>
          </a:p>
        </p:txBody>
      </p:sp>
      <p:sp>
        <p:nvSpPr>
          <p:cNvPr id="3" name="Tijdelijke aanduiding voor inhoud 2"/>
          <p:cNvSpPr>
            <a:spLocks noGrp="1"/>
          </p:cNvSpPr>
          <p:nvPr>
            <p:ph idx="1"/>
          </p:nvPr>
        </p:nvSpPr>
        <p:spPr/>
        <p:txBody>
          <a:bodyPr/>
          <a:lstStyle/>
          <a:p>
            <a:r>
              <a:rPr lang="nl-NL" dirty="0" smtClean="0"/>
              <a:t>Het bewijs dat jij op land bent geboren</a:t>
            </a:r>
          </a:p>
          <a:p>
            <a:r>
              <a:rPr lang="nl-NL" dirty="0" smtClean="0"/>
              <a:t>BRP / BSN</a:t>
            </a:r>
          </a:p>
          <a:p>
            <a:r>
              <a:rPr lang="nl-NL" dirty="0" smtClean="0"/>
              <a:t>Registratie en identificatie</a:t>
            </a:r>
          </a:p>
          <a:p>
            <a:r>
              <a:rPr lang="nl-NL" dirty="0" smtClean="0"/>
              <a:t>Persoon, standing, naam</a:t>
            </a:r>
          </a:p>
          <a:p>
            <a:endParaRPr lang="nl-NL" dirty="0" smtClean="0"/>
          </a:p>
          <a:p>
            <a:endParaRPr lang="nl-NL" dirty="0"/>
          </a:p>
        </p:txBody>
      </p:sp>
    </p:spTree>
    <p:extLst>
      <p:ext uri="{BB962C8B-B14F-4D97-AF65-F5344CB8AC3E}">
        <p14:creationId xmlns:p14="http://schemas.microsoft.com/office/powerpoint/2010/main" val="24429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Bewustzijn </a:t>
            </a:r>
            <a:endParaRPr lang="nl-NL" dirty="0"/>
          </a:p>
        </p:txBody>
      </p:sp>
      <p:sp>
        <p:nvSpPr>
          <p:cNvPr id="3" name="Tijdelijke aanduiding voor inhoud 2"/>
          <p:cNvSpPr>
            <a:spLocks noGrp="1"/>
          </p:cNvSpPr>
          <p:nvPr>
            <p:ph idx="1"/>
          </p:nvPr>
        </p:nvSpPr>
        <p:spPr/>
        <p:txBody>
          <a:bodyPr>
            <a:normAutofit/>
          </a:bodyPr>
          <a:lstStyle/>
          <a:p>
            <a:r>
              <a:rPr lang="nl-NL" dirty="0" smtClean="0"/>
              <a:t>Ik </a:t>
            </a:r>
            <a:r>
              <a:rPr lang="nl-NL" i="1" dirty="0" smtClean="0"/>
              <a:t>ben </a:t>
            </a:r>
            <a:r>
              <a:rPr lang="nl-NL" dirty="0" smtClean="0"/>
              <a:t>een mens en ik </a:t>
            </a:r>
            <a:r>
              <a:rPr lang="nl-NL" i="1" dirty="0" smtClean="0"/>
              <a:t>heb </a:t>
            </a:r>
            <a:r>
              <a:rPr lang="nl-NL" dirty="0" smtClean="0"/>
              <a:t>een ‘natuurlijk persoon’</a:t>
            </a:r>
          </a:p>
          <a:p>
            <a:pPr lvl="1"/>
            <a:r>
              <a:rPr lang="nl-NL" dirty="0"/>
              <a:t>De mens bepaalt zijn/haar eigen contractvoorwaarden</a:t>
            </a:r>
          </a:p>
          <a:p>
            <a:pPr marL="0" indent="0">
              <a:buNone/>
            </a:pPr>
            <a:endParaRPr lang="nl-NL" dirty="0" smtClean="0"/>
          </a:p>
          <a:p>
            <a:r>
              <a:rPr lang="nl-NL" dirty="0"/>
              <a:t>Ik </a:t>
            </a:r>
            <a:r>
              <a:rPr lang="nl-NL" i="1" dirty="0"/>
              <a:t>ben </a:t>
            </a:r>
            <a:r>
              <a:rPr lang="nl-NL" dirty="0"/>
              <a:t>een mens en ik </a:t>
            </a:r>
            <a:r>
              <a:rPr lang="nl-NL" i="1" dirty="0"/>
              <a:t>heb </a:t>
            </a:r>
            <a:r>
              <a:rPr lang="nl-NL" dirty="0"/>
              <a:t>een ‘natuurlijk persoon’</a:t>
            </a:r>
          </a:p>
          <a:p>
            <a:pPr lvl="1"/>
            <a:r>
              <a:rPr lang="nl-NL" dirty="0" smtClean="0"/>
              <a:t>De </a:t>
            </a:r>
            <a:r>
              <a:rPr lang="nl-NL" dirty="0"/>
              <a:t>‘natuurlijk persoon’ ben je nodig om contracten af te kunnen sluiten</a:t>
            </a:r>
          </a:p>
          <a:p>
            <a:pPr lvl="1"/>
            <a:r>
              <a:rPr lang="nl-NL" dirty="0"/>
              <a:t>De overheid heeft jouw ‘natuurlijk persoon’ nodig om over jou als onwetende mens te kunnen regeren en </a:t>
            </a:r>
            <a:r>
              <a:rPr lang="nl-NL" dirty="0" smtClean="0"/>
              <a:t>beschikken</a:t>
            </a:r>
            <a:endParaRPr lang="nl-NL" dirty="0"/>
          </a:p>
        </p:txBody>
      </p:sp>
      <p:sp>
        <p:nvSpPr>
          <p:cNvPr id="4" name="Staande oorkonde 3"/>
          <p:cNvSpPr/>
          <p:nvPr/>
        </p:nvSpPr>
        <p:spPr>
          <a:xfrm>
            <a:off x="7817224" y="170329"/>
            <a:ext cx="4195482" cy="211567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smtClean="0">
                <a:latin typeface="Alef" panose="00000500000000000000" pitchFamily="2" charset="-79"/>
                <a:cs typeface="Alef" panose="00000500000000000000" pitchFamily="2" charset="-79"/>
              </a:rPr>
              <a:t>Weten is niet genoeg:</a:t>
            </a:r>
            <a:br>
              <a:rPr lang="nl-NL" dirty="0" smtClean="0">
                <a:latin typeface="Alef" panose="00000500000000000000" pitchFamily="2" charset="-79"/>
                <a:cs typeface="Alef" panose="00000500000000000000" pitchFamily="2" charset="-79"/>
              </a:rPr>
            </a:br>
            <a:r>
              <a:rPr lang="nl-NL" dirty="0" smtClean="0">
                <a:latin typeface="Alef" panose="00000500000000000000" pitchFamily="2" charset="-79"/>
                <a:cs typeface="Alef" panose="00000500000000000000" pitchFamily="2" charset="-79"/>
              </a:rPr>
              <a:t>we moeten Toepassen…</a:t>
            </a:r>
          </a:p>
          <a:p>
            <a:pPr algn="ctr"/>
            <a:endParaRPr lang="nl-NL" dirty="0">
              <a:latin typeface="Alef" panose="00000500000000000000" pitchFamily="2" charset="-79"/>
              <a:cs typeface="Alef" panose="00000500000000000000" pitchFamily="2" charset="-79"/>
            </a:endParaRPr>
          </a:p>
          <a:p>
            <a:pPr algn="ctr"/>
            <a:r>
              <a:rPr lang="nl-NL" dirty="0" smtClean="0">
                <a:latin typeface="Alef" panose="00000500000000000000" pitchFamily="2" charset="-79"/>
                <a:cs typeface="Alef" panose="00000500000000000000" pitchFamily="2" charset="-79"/>
              </a:rPr>
              <a:t>Willen is niet genoeg</a:t>
            </a:r>
            <a:br>
              <a:rPr lang="nl-NL" dirty="0" smtClean="0">
                <a:latin typeface="Alef" panose="00000500000000000000" pitchFamily="2" charset="-79"/>
                <a:cs typeface="Alef" panose="00000500000000000000" pitchFamily="2" charset="-79"/>
              </a:rPr>
            </a:br>
            <a:r>
              <a:rPr lang="nl-NL" dirty="0" smtClean="0">
                <a:latin typeface="Alef" panose="00000500000000000000" pitchFamily="2" charset="-79"/>
                <a:cs typeface="Alef" panose="00000500000000000000" pitchFamily="2" charset="-79"/>
              </a:rPr>
              <a:t>we moeten Doen!</a:t>
            </a:r>
            <a:endParaRPr lang="nl-N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537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5150648" y="2778826"/>
            <a:ext cx="5928353" cy="3367975"/>
          </a:xfrm>
          <a:prstGeom prst="rect">
            <a:avLst/>
          </a:prstGeom>
        </p:spPr>
      </p:pic>
      <p:sp>
        <p:nvSpPr>
          <p:cNvPr id="2" name="Titel 1"/>
          <p:cNvSpPr>
            <a:spLocks noGrp="1"/>
          </p:cNvSpPr>
          <p:nvPr>
            <p:ph type="title"/>
          </p:nvPr>
        </p:nvSpPr>
        <p:spPr/>
        <p:txBody>
          <a:bodyPr/>
          <a:lstStyle/>
          <a:p>
            <a:r>
              <a:rPr lang="nl-NL" dirty="0" smtClean="0"/>
              <a:t>Stroman </a:t>
            </a:r>
            <a:endParaRPr lang="nl-NL" dirty="0"/>
          </a:p>
        </p:txBody>
      </p:sp>
      <p:sp>
        <p:nvSpPr>
          <p:cNvPr id="3" name="Tijdelijke aanduiding voor inhoud 2"/>
          <p:cNvSpPr>
            <a:spLocks noGrp="1"/>
          </p:cNvSpPr>
          <p:nvPr>
            <p:ph idx="1"/>
          </p:nvPr>
        </p:nvSpPr>
        <p:spPr/>
        <p:txBody>
          <a:bodyPr/>
          <a:lstStyle/>
          <a:p>
            <a:r>
              <a:rPr lang="nl-NL" dirty="0" smtClean="0"/>
              <a:t>Collectieve term / synoniem</a:t>
            </a:r>
          </a:p>
          <a:p>
            <a:r>
              <a:rPr lang="nl-NL" dirty="0" smtClean="0"/>
              <a:t>Privaat recht</a:t>
            </a:r>
          </a:p>
          <a:p>
            <a:r>
              <a:rPr lang="nl-NL" dirty="0" smtClean="0"/>
              <a:t>Publieke stroman</a:t>
            </a:r>
          </a:p>
          <a:p>
            <a:r>
              <a:rPr lang="nl-NL" dirty="0" smtClean="0"/>
              <a:t>Uitweg </a:t>
            </a:r>
          </a:p>
          <a:p>
            <a:r>
              <a:rPr lang="nl-NL" dirty="0" smtClean="0"/>
              <a:t>Plan</a:t>
            </a:r>
          </a:p>
          <a:p>
            <a:endParaRPr lang="nl-NL" dirty="0" smtClean="0"/>
          </a:p>
          <a:p>
            <a:endParaRPr lang="nl-NL" dirty="0"/>
          </a:p>
        </p:txBody>
      </p:sp>
    </p:spTree>
    <p:extLst>
      <p:ext uri="{BB962C8B-B14F-4D97-AF65-F5344CB8AC3E}">
        <p14:creationId xmlns:p14="http://schemas.microsoft.com/office/powerpoint/2010/main" val="40155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Definities </a:t>
            </a:r>
            <a:endParaRPr lang="nl-NL" dirty="0"/>
          </a:p>
        </p:txBody>
      </p:sp>
      <p:sp>
        <p:nvSpPr>
          <p:cNvPr id="3" name="Tijdelijke aanduiding voor inhoud 2"/>
          <p:cNvSpPr>
            <a:spLocks noGrp="1"/>
          </p:cNvSpPr>
          <p:nvPr>
            <p:ph idx="1"/>
          </p:nvPr>
        </p:nvSpPr>
        <p:spPr/>
        <p:txBody>
          <a:bodyPr/>
          <a:lstStyle/>
          <a:p>
            <a:r>
              <a:rPr lang="nl-NL" dirty="0" smtClean="0"/>
              <a:t>Mens </a:t>
            </a:r>
          </a:p>
          <a:p>
            <a:pPr lvl="1"/>
            <a:r>
              <a:rPr lang="nl-NL" dirty="0" smtClean="0"/>
              <a:t>Natuurlijk persoon</a:t>
            </a:r>
          </a:p>
          <a:p>
            <a:r>
              <a:rPr lang="nl-NL" dirty="0" smtClean="0"/>
              <a:t>Standing </a:t>
            </a:r>
            <a:r>
              <a:rPr lang="nl-NL" dirty="0" err="1" smtClean="0"/>
              <a:t>vs</a:t>
            </a:r>
            <a:r>
              <a:rPr lang="nl-NL" dirty="0" smtClean="0"/>
              <a:t> status</a:t>
            </a:r>
          </a:p>
          <a:p>
            <a:r>
              <a:rPr lang="nl-NL" dirty="0" smtClean="0"/>
              <a:t>Legaliteit </a:t>
            </a:r>
          </a:p>
          <a:p>
            <a:r>
              <a:rPr lang="nl-NL" dirty="0" smtClean="0"/>
              <a:t>Stroman </a:t>
            </a:r>
          </a:p>
        </p:txBody>
      </p:sp>
      <p:pic>
        <p:nvPicPr>
          <p:cNvPr id="4" name="Afbeelding 3"/>
          <p:cNvPicPr>
            <a:picLocks noChangeAspect="1"/>
          </p:cNvPicPr>
          <p:nvPr/>
        </p:nvPicPr>
        <p:blipFill rotWithShape="1">
          <a:blip r:embed="rId3"/>
          <a:srcRect l="3903" t="4102" r="5365" b="3998"/>
          <a:stretch/>
        </p:blipFill>
        <p:spPr>
          <a:xfrm>
            <a:off x="8426823" y="197223"/>
            <a:ext cx="3334871" cy="3747247"/>
          </a:xfrm>
          <a:prstGeom prst="rect">
            <a:avLst/>
          </a:prstGeom>
        </p:spPr>
      </p:pic>
    </p:spTree>
    <p:extLst>
      <p:ext uri="{BB962C8B-B14F-4D97-AF65-F5344CB8AC3E}">
        <p14:creationId xmlns:p14="http://schemas.microsoft.com/office/powerpoint/2010/main" val="8668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a:t/>
            </a:r>
            <a:br>
              <a:rPr lang="nl-NL" dirty="0"/>
            </a:br>
            <a:r>
              <a:rPr lang="nl-NL" dirty="0" smtClean="0"/>
              <a:t/>
            </a:r>
            <a:br>
              <a:rPr lang="nl-NL" dirty="0" smtClean="0"/>
            </a:br>
            <a:r>
              <a:rPr lang="nl-NL" sz="10700" dirty="0" smtClean="0">
                <a:latin typeface="Old English Text MT" panose="03040902040508030806" pitchFamily="66" charset="0"/>
              </a:rPr>
              <a:t>Oefening </a:t>
            </a:r>
            <a:endParaRPr lang="nl-NL" sz="10700" dirty="0">
              <a:latin typeface="Old English Text MT" panose="03040902040508030806" pitchFamily="66" charset="0"/>
            </a:endParaRPr>
          </a:p>
        </p:txBody>
      </p:sp>
      <p:sp>
        <p:nvSpPr>
          <p:cNvPr id="3" name="Tekstvak 2"/>
          <p:cNvSpPr txBox="1"/>
          <p:nvPr/>
        </p:nvSpPr>
        <p:spPr>
          <a:xfrm>
            <a:off x="3582781" y="4156364"/>
            <a:ext cx="5023263" cy="707886"/>
          </a:xfrm>
          <a:prstGeom prst="rect">
            <a:avLst/>
          </a:prstGeom>
          <a:solidFill>
            <a:srgbClr val="FF0000"/>
          </a:solidFill>
        </p:spPr>
        <p:txBody>
          <a:bodyPr wrap="square" rtlCol="0">
            <a:spAutoFit/>
          </a:bodyPr>
          <a:lstStyle/>
          <a:p>
            <a:pPr algn="ctr"/>
            <a:r>
              <a:rPr lang="nl-NL" sz="4000" dirty="0" smtClean="0">
                <a:solidFill>
                  <a:schemeClr val="bg1"/>
                </a:solidFill>
                <a:latin typeface="Verdana" panose="020B0604030504040204" pitchFamily="34" charset="0"/>
                <a:ea typeface="Verdana" panose="020B0604030504040204" pitchFamily="34" charset="0"/>
              </a:rPr>
              <a:t>BOA (m)</a:t>
            </a:r>
            <a:endParaRPr lang="nl-NL" sz="4000" dirty="0">
              <a:solidFill>
                <a:schemeClr val="bg1"/>
              </a:solidFill>
              <a:latin typeface="Verdana" panose="020B0604030504040204" pitchFamily="34" charset="0"/>
              <a:ea typeface="Verdana" panose="020B0604030504040204" pitchFamily="34" charset="0"/>
            </a:endParaRPr>
          </a:p>
        </p:txBody>
      </p:sp>
      <p:sp>
        <p:nvSpPr>
          <p:cNvPr id="4" name="Rechthoek met diagonaal twee afgeschuinde hoeken 3"/>
          <p:cNvSpPr/>
          <p:nvPr/>
        </p:nvSpPr>
        <p:spPr>
          <a:xfrm>
            <a:off x="565486" y="529389"/>
            <a:ext cx="2346158" cy="110290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Wees rustig en kalm,</a:t>
            </a:r>
          </a:p>
          <a:p>
            <a:pPr algn="ctr"/>
            <a:r>
              <a:rPr lang="nl-NL" dirty="0" smtClean="0"/>
              <a:t>Blijf respectvol,</a:t>
            </a:r>
          </a:p>
          <a:p>
            <a:pPr algn="ctr"/>
            <a:r>
              <a:rPr lang="nl-NL" dirty="0" smtClean="0"/>
              <a:t>Praat beleeft.</a:t>
            </a:r>
            <a:endParaRPr lang="nl-NL" dirty="0"/>
          </a:p>
        </p:txBody>
      </p:sp>
    </p:spTree>
    <p:extLst>
      <p:ext uri="{BB962C8B-B14F-4D97-AF65-F5344CB8AC3E}">
        <p14:creationId xmlns:p14="http://schemas.microsoft.com/office/powerpoint/2010/main" val="204275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Trusts </a:t>
            </a:r>
            <a:endParaRPr lang="nl-NL" dirty="0"/>
          </a:p>
        </p:txBody>
      </p:sp>
      <p:sp>
        <p:nvSpPr>
          <p:cNvPr id="3" name="Tijdelijke aanduiding voor inhoud 2"/>
          <p:cNvSpPr>
            <a:spLocks noGrp="1"/>
          </p:cNvSpPr>
          <p:nvPr>
            <p:ph idx="1"/>
          </p:nvPr>
        </p:nvSpPr>
        <p:spPr/>
        <p:txBody>
          <a:bodyPr/>
          <a:lstStyle/>
          <a:p>
            <a:r>
              <a:rPr lang="nl-NL" dirty="0" smtClean="0"/>
              <a:t>Trust</a:t>
            </a:r>
          </a:p>
          <a:p>
            <a:r>
              <a:rPr lang="nl-NL" dirty="0" smtClean="0"/>
              <a:t>Partijen</a:t>
            </a:r>
          </a:p>
          <a:p>
            <a:r>
              <a:rPr lang="nl-NL" dirty="0" smtClean="0"/>
              <a:t>Voorbeeld aanhouding door politieagent</a:t>
            </a:r>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3364847319"/>
              </p:ext>
            </p:extLst>
          </p:nvPr>
        </p:nvGraphicFramePr>
        <p:xfrm>
          <a:off x="9038442" y="834186"/>
          <a:ext cx="2112488" cy="1854200"/>
        </p:xfrm>
        <a:graphic>
          <a:graphicData uri="http://schemas.openxmlformats.org/drawingml/2006/table">
            <a:tbl>
              <a:tblPr firstRow="1" bandRow="1">
                <a:tableStyleId>{5C22544A-7EE6-4342-B048-85BDC9FD1C3A}</a:tableStyleId>
              </a:tblPr>
              <a:tblGrid>
                <a:gridCol w="2112488">
                  <a:extLst>
                    <a:ext uri="{9D8B030D-6E8A-4147-A177-3AD203B41FA5}">
                      <a16:colId xmlns:a16="http://schemas.microsoft.com/office/drawing/2014/main" val="2490791269"/>
                    </a:ext>
                  </a:extLst>
                </a:gridCol>
              </a:tblGrid>
              <a:tr h="370840">
                <a:tc>
                  <a:txBody>
                    <a:bodyPr/>
                    <a:lstStyle/>
                    <a:p>
                      <a:r>
                        <a:rPr lang="nl-NL" b="0" dirty="0" smtClean="0">
                          <a:solidFill>
                            <a:schemeClr val="bg1"/>
                          </a:solidFill>
                        </a:rPr>
                        <a:t>REQUESTOR</a:t>
                      </a:r>
                      <a:endParaRPr lang="nl-NL" b="0" dirty="0">
                        <a:solidFill>
                          <a:schemeClr val="bg1"/>
                        </a:solidFill>
                      </a:endParaRPr>
                    </a:p>
                  </a:txBody>
                  <a:tcPr>
                    <a:solidFill>
                      <a:srgbClr val="FF3300"/>
                    </a:solidFill>
                  </a:tcPr>
                </a:tc>
                <a:extLst>
                  <a:ext uri="{0D108BD9-81ED-4DB2-BD59-A6C34878D82A}">
                    <a16:rowId xmlns:a16="http://schemas.microsoft.com/office/drawing/2014/main" val="2623444295"/>
                  </a:ext>
                </a:extLst>
              </a:tr>
              <a:tr h="370840">
                <a:tc>
                  <a:txBody>
                    <a:bodyPr/>
                    <a:lstStyle/>
                    <a:p>
                      <a:r>
                        <a:rPr lang="nl-NL" dirty="0" smtClean="0">
                          <a:solidFill>
                            <a:schemeClr val="bg1"/>
                          </a:solidFill>
                        </a:rPr>
                        <a:t>BENIFICIARY</a:t>
                      </a:r>
                      <a:endParaRPr lang="nl-NL" dirty="0">
                        <a:solidFill>
                          <a:schemeClr val="bg1"/>
                        </a:solidFill>
                      </a:endParaRPr>
                    </a:p>
                  </a:txBody>
                  <a:tcPr>
                    <a:solidFill>
                      <a:srgbClr val="FF3300"/>
                    </a:solidFill>
                  </a:tcPr>
                </a:tc>
                <a:extLst>
                  <a:ext uri="{0D108BD9-81ED-4DB2-BD59-A6C34878D82A}">
                    <a16:rowId xmlns:a16="http://schemas.microsoft.com/office/drawing/2014/main" val="2448906845"/>
                  </a:ext>
                </a:extLst>
              </a:tr>
              <a:tr h="370840">
                <a:tc>
                  <a:txBody>
                    <a:bodyPr/>
                    <a:lstStyle/>
                    <a:p>
                      <a:r>
                        <a:rPr lang="nl-NL" dirty="0" smtClean="0">
                          <a:solidFill>
                            <a:schemeClr val="bg1"/>
                          </a:solidFill>
                        </a:rPr>
                        <a:t>EXECUTOR</a:t>
                      </a:r>
                      <a:endParaRPr lang="nl-NL" dirty="0">
                        <a:solidFill>
                          <a:schemeClr val="bg1"/>
                        </a:solidFill>
                      </a:endParaRPr>
                    </a:p>
                  </a:txBody>
                  <a:tcPr>
                    <a:solidFill>
                      <a:srgbClr val="FF3300"/>
                    </a:solidFill>
                  </a:tcPr>
                </a:tc>
                <a:extLst>
                  <a:ext uri="{0D108BD9-81ED-4DB2-BD59-A6C34878D82A}">
                    <a16:rowId xmlns:a16="http://schemas.microsoft.com/office/drawing/2014/main" val="2759953101"/>
                  </a:ext>
                </a:extLst>
              </a:tr>
              <a:tr h="370840">
                <a:tc>
                  <a:txBody>
                    <a:bodyPr/>
                    <a:lstStyle/>
                    <a:p>
                      <a:r>
                        <a:rPr lang="nl-NL" dirty="0" smtClean="0">
                          <a:solidFill>
                            <a:schemeClr val="bg1"/>
                          </a:solidFill>
                        </a:rPr>
                        <a:t>ADMINISTRATOR</a:t>
                      </a:r>
                      <a:endParaRPr lang="nl-NL" dirty="0">
                        <a:solidFill>
                          <a:schemeClr val="bg1"/>
                        </a:solidFill>
                      </a:endParaRPr>
                    </a:p>
                  </a:txBody>
                  <a:tcPr>
                    <a:solidFill>
                      <a:srgbClr val="FF3300"/>
                    </a:solidFill>
                  </a:tcPr>
                </a:tc>
                <a:extLst>
                  <a:ext uri="{0D108BD9-81ED-4DB2-BD59-A6C34878D82A}">
                    <a16:rowId xmlns:a16="http://schemas.microsoft.com/office/drawing/2014/main" val="1307350534"/>
                  </a:ext>
                </a:extLst>
              </a:tr>
              <a:tr h="370840">
                <a:tc>
                  <a:txBody>
                    <a:bodyPr/>
                    <a:lstStyle/>
                    <a:p>
                      <a:r>
                        <a:rPr lang="nl-NL" dirty="0" smtClean="0">
                          <a:solidFill>
                            <a:schemeClr val="bg1"/>
                          </a:solidFill>
                        </a:rPr>
                        <a:t>TRUSTEE</a:t>
                      </a:r>
                      <a:endParaRPr lang="nl-NL" dirty="0">
                        <a:solidFill>
                          <a:schemeClr val="bg1"/>
                        </a:solidFill>
                      </a:endParaRPr>
                    </a:p>
                  </a:txBody>
                  <a:tcPr>
                    <a:solidFill>
                      <a:srgbClr val="FF3300"/>
                    </a:solidFill>
                  </a:tcPr>
                </a:tc>
                <a:extLst>
                  <a:ext uri="{0D108BD9-81ED-4DB2-BD59-A6C34878D82A}">
                    <a16:rowId xmlns:a16="http://schemas.microsoft.com/office/drawing/2014/main" val="339189940"/>
                  </a:ext>
                </a:extLst>
              </a:tr>
            </a:tbl>
          </a:graphicData>
        </a:graphic>
      </p:graphicFrame>
    </p:spTree>
    <p:extLst>
      <p:ext uri="{BB962C8B-B14F-4D97-AF65-F5344CB8AC3E}">
        <p14:creationId xmlns:p14="http://schemas.microsoft.com/office/powerpoint/2010/main" val="74900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365660" y="733911"/>
            <a:ext cx="6329548" cy="646331"/>
          </a:xfrm>
          <a:prstGeom prst="rect">
            <a:avLst/>
          </a:prstGeom>
          <a:noFill/>
        </p:spPr>
        <p:txBody>
          <a:bodyPr wrap="square" rtlCol="0">
            <a:spAutoFit/>
          </a:bodyPr>
          <a:lstStyle/>
          <a:p>
            <a:r>
              <a:rPr lang="nl-NL" dirty="0" smtClean="0"/>
              <a:t>1; *Identificatie als persoon</a:t>
            </a:r>
          </a:p>
          <a:p>
            <a:r>
              <a:rPr lang="nl-NL" dirty="0" smtClean="0"/>
              <a:t>    *Politieagent wordt TRUSTEE als de persoon (publieke functie)</a:t>
            </a:r>
            <a:endParaRPr lang="nl-NL" dirty="0"/>
          </a:p>
        </p:txBody>
      </p:sp>
      <p:sp>
        <p:nvSpPr>
          <p:cNvPr id="5" name="Tekstvak 4"/>
          <p:cNvSpPr txBox="1"/>
          <p:nvPr/>
        </p:nvSpPr>
        <p:spPr>
          <a:xfrm>
            <a:off x="1365660" y="1467201"/>
            <a:ext cx="9001497" cy="646331"/>
          </a:xfrm>
          <a:prstGeom prst="rect">
            <a:avLst/>
          </a:prstGeom>
          <a:noFill/>
        </p:spPr>
        <p:txBody>
          <a:bodyPr wrap="square" rtlCol="0">
            <a:spAutoFit/>
          </a:bodyPr>
          <a:lstStyle/>
          <a:p>
            <a:r>
              <a:rPr lang="nl-NL" dirty="0" smtClean="0"/>
              <a:t>2; *Politieagent wordt ADMINISTRATOR en bij afwezigheid EXECUTOR </a:t>
            </a:r>
            <a:r>
              <a:rPr lang="nl-NL" dirty="0" smtClean="0">
                <a:sym typeface="Wingdings" panose="05000000000000000000" pitchFamily="2" charset="2"/>
              </a:rPr>
              <a:t> geeft bevelen</a:t>
            </a:r>
          </a:p>
          <a:p>
            <a:r>
              <a:rPr lang="nl-NL" dirty="0" smtClean="0">
                <a:sym typeface="Wingdings" panose="05000000000000000000" pitchFamily="2" charset="2"/>
              </a:rPr>
              <a:t>    *Aanname: de persoon moet TRUSTEE zijn</a:t>
            </a:r>
            <a:endParaRPr lang="nl-NL" dirty="0"/>
          </a:p>
        </p:txBody>
      </p:sp>
      <p:sp>
        <p:nvSpPr>
          <p:cNvPr id="6" name="Tekstvak 5"/>
          <p:cNvSpPr txBox="1"/>
          <p:nvPr/>
        </p:nvSpPr>
        <p:spPr>
          <a:xfrm>
            <a:off x="1365660" y="2200491"/>
            <a:ext cx="9832771" cy="369332"/>
          </a:xfrm>
          <a:prstGeom prst="rect">
            <a:avLst/>
          </a:prstGeom>
          <a:noFill/>
        </p:spPr>
        <p:txBody>
          <a:bodyPr wrap="square" rtlCol="0">
            <a:spAutoFit/>
          </a:bodyPr>
          <a:lstStyle/>
          <a:p>
            <a:r>
              <a:rPr lang="nl-NL" dirty="0" smtClean="0"/>
              <a:t>3; *Afdwingbaar </a:t>
            </a:r>
            <a:r>
              <a:rPr lang="nl-NL" dirty="0" smtClean="0">
                <a:sym typeface="Wingdings" panose="05000000000000000000" pitchFamily="2" charset="2"/>
              </a:rPr>
              <a:t> niet doen, ADMINISTRATOR stelt de vermiste cargo veilig (=opsluiting in warenhuis)</a:t>
            </a:r>
            <a:endParaRPr lang="nl-NL" dirty="0"/>
          </a:p>
        </p:txBody>
      </p:sp>
      <p:sp>
        <p:nvSpPr>
          <p:cNvPr id="7" name="Tekstvak 6"/>
          <p:cNvSpPr txBox="1"/>
          <p:nvPr/>
        </p:nvSpPr>
        <p:spPr>
          <a:xfrm>
            <a:off x="1365659" y="3188416"/>
            <a:ext cx="9737769" cy="1200329"/>
          </a:xfrm>
          <a:prstGeom prst="rect">
            <a:avLst/>
          </a:prstGeom>
          <a:noFill/>
        </p:spPr>
        <p:txBody>
          <a:bodyPr wrap="square" rtlCol="0">
            <a:spAutoFit/>
          </a:bodyPr>
          <a:lstStyle/>
          <a:p>
            <a:r>
              <a:rPr lang="nl-NL" dirty="0" smtClean="0"/>
              <a:t>4; *Rechter = TRUSTEE van de persoon</a:t>
            </a:r>
          </a:p>
          <a:p>
            <a:r>
              <a:rPr lang="nl-NL" dirty="0" smtClean="0"/>
              <a:t>    *Griffier = REQUESTOR van de CONSTRUCTIVE TRUST onder zaaknummer</a:t>
            </a:r>
          </a:p>
          <a:p>
            <a:r>
              <a:rPr lang="nl-NL" dirty="0" smtClean="0"/>
              <a:t>    *Rechter wordt TRUSTEE en ADMINISTRATOR van de rechtszaak</a:t>
            </a:r>
          </a:p>
          <a:p>
            <a:r>
              <a:rPr lang="nl-NL" dirty="0" smtClean="0"/>
              <a:t>    *Aanklager is EXECUTOR</a:t>
            </a:r>
          </a:p>
        </p:txBody>
      </p:sp>
      <p:sp>
        <p:nvSpPr>
          <p:cNvPr id="8" name="Tekstvak 7"/>
          <p:cNvSpPr txBox="1"/>
          <p:nvPr/>
        </p:nvSpPr>
        <p:spPr>
          <a:xfrm>
            <a:off x="1401283" y="4502628"/>
            <a:ext cx="3479470" cy="369332"/>
          </a:xfrm>
          <a:prstGeom prst="rect">
            <a:avLst/>
          </a:prstGeom>
          <a:solidFill>
            <a:schemeClr val="accent4">
              <a:lumMod val="60000"/>
              <a:lumOff val="40000"/>
            </a:schemeClr>
          </a:solidFill>
        </p:spPr>
        <p:txBody>
          <a:bodyPr wrap="square" rtlCol="0">
            <a:spAutoFit/>
          </a:bodyPr>
          <a:lstStyle/>
          <a:p>
            <a:r>
              <a:rPr lang="nl-NL" dirty="0" smtClean="0"/>
              <a:t>Gedaagde zijn naam wordt gevraagd</a:t>
            </a:r>
            <a:endParaRPr lang="nl-NL" dirty="0"/>
          </a:p>
        </p:txBody>
      </p:sp>
      <p:sp>
        <p:nvSpPr>
          <p:cNvPr id="9" name="Tekstvak 8"/>
          <p:cNvSpPr txBox="1"/>
          <p:nvPr/>
        </p:nvSpPr>
        <p:spPr>
          <a:xfrm>
            <a:off x="1365659" y="4985843"/>
            <a:ext cx="6329548" cy="923330"/>
          </a:xfrm>
          <a:prstGeom prst="rect">
            <a:avLst/>
          </a:prstGeom>
          <a:noFill/>
        </p:spPr>
        <p:txBody>
          <a:bodyPr wrap="square" rtlCol="0">
            <a:spAutoFit/>
          </a:bodyPr>
          <a:lstStyle/>
          <a:p>
            <a:r>
              <a:rPr lang="nl-NL" dirty="0" smtClean="0"/>
              <a:t>5; *Rechter en gedaagde switchen van rol</a:t>
            </a:r>
          </a:p>
          <a:p>
            <a:r>
              <a:rPr lang="nl-NL" dirty="0" smtClean="0"/>
              <a:t>    *Zonden opbiechten, aanklager wordt BENIFICIARY</a:t>
            </a:r>
          </a:p>
          <a:p>
            <a:r>
              <a:rPr lang="nl-NL" dirty="0" smtClean="0"/>
              <a:t>    *En de gedaagde persoon = EXECUTOR</a:t>
            </a:r>
          </a:p>
        </p:txBody>
      </p:sp>
      <p:sp>
        <p:nvSpPr>
          <p:cNvPr id="10" name="Tekstvak 9"/>
          <p:cNvSpPr txBox="1"/>
          <p:nvPr/>
        </p:nvSpPr>
        <p:spPr>
          <a:xfrm>
            <a:off x="4880752" y="4502628"/>
            <a:ext cx="4845139" cy="369332"/>
          </a:xfrm>
          <a:prstGeom prst="rect">
            <a:avLst/>
          </a:prstGeom>
          <a:solidFill>
            <a:schemeClr val="accent2">
              <a:lumMod val="60000"/>
              <a:lumOff val="40000"/>
            </a:schemeClr>
          </a:solidFill>
        </p:spPr>
        <p:txBody>
          <a:bodyPr wrap="square" rtlCol="0">
            <a:spAutoFit/>
          </a:bodyPr>
          <a:lstStyle/>
          <a:p>
            <a:r>
              <a:rPr lang="nl-NL" dirty="0"/>
              <a:t>Naam noemen = BENIFICIARY van de rechtszaak</a:t>
            </a:r>
          </a:p>
        </p:txBody>
      </p:sp>
      <p:sp>
        <p:nvSpPr>
          <p:cNvPr id="11" name="Tekstvak 10"/>
          <p:cNvSpPr txBox="1"/>
          <p:nvPr/>
        </p:nvSpPr>
        <p:spPr>
          <a:xfrm>
            <a:off x="1365659" y="2662155"/>
            <a:ext cx="4037613" cy="369332"/>
          </a:xfrm>
          <a:prstGeom prst="rect">
            <a:avLst/>
          </a:prstGeom>
          <a:solidFill>
            <a:schemeClr val="accent4">
              <a:lumMod val="60000"/>
              <a:lumOff val="40000"/>
            </a:schemeClr>
          </a:solidFill>
        </p:spPr>
        <p:txBody>
          <a:bodyPr wrap="square" rtlCol="0">
            <a:spAutoFit/>
          </a:bodyPr>
          <a:lstStyle/>
          <a:p>
            <a:r>
              <a:rPr lang="nl-NL" dirty="0"/>
              <a:t>Naar de RECHTBANK (zijn priesters)</a:t>
            </a:r>
          </a:p>
        </p:txBody>
      </p:sp>
      <p:pic>
        <p:nvPicPr>
          <p:cNvPr id="3" name="Afbeelding 2"/>
          <p:cNvPicPr>
            <a:picLocks noChangeAspect="1"/>
          </p:cNvPicPr>
          <p:nvPr/>
        </p:nvPicPr>
        <p:blipFill rotWithShape="1">
          <a:blip r:embed="rId3"/>
          <a:srcRect l="5869" t="1978" r="4205" b="4757"/>
          <a:stretch/>
        </p:blipFill>
        <p:spPr>
          <a:xfrm>
            <a:off x="0" y="0"/>
            <a:ext cx="12192000" cy="8418808"/>
          </a:xfrm>
          <a:prstGeom prst="rect">
            <a:avLst/>
          </a:prstGeom>
        </p:spPr>
      </p:pic>
      <p:sp>
        <p:nvSpPr>
          <p:cNvPr id="12" name="Tekstvak 11"/>
          <p:cNvSpPr txBox="1"/>
          <p:nvPr/>
        </p:nvSpPr>
        <p:spPr>
          <a:xfrm>
            <a:off x="2022763" y="1763417"/>
            <a:ext cx="8146474" cy="3108543"/>
          </a:xfrm>
          <a:prstGeom prst="rect">
            <a:avLst/>
          </a:prstGeom>
          <a:solidFill>
            <a:srgbClr val="00B0F0"/>
          </a:solidFill>
        </p:spPr>
        <p:txBody>
          <a:bodyPr wrap="square" rtlCol="0">
            <a:spAutoFit/>
          </a:bodyPr>
          <a:lstStyle/>
          <a:p>
            <a:pPr marL="342900" indent="-342900">
              <a:buFont typeface="+mj-lt"/>
              <a:buAutoNum type="arabicPeriod"/>
            </a:pPr>
            <a:r>
              <a:rPr lang="nl-NL" sz="2800" dirty="0" smtClean="0">
                <a:latin typeface="Courier New" panose="02070309020205020404" pitchFamily="49" charset="0"/>
                <a:cs typeface="Courier New" panose="02070309020205020404" pitchFamily="49" charset="0"/>
              </a:rPr>
              <a:t>De rechtbank gaat er stilzwijgend van uit dat de trustbetrekking </a:t>
            </a:r>
            <a:r>
              <a:rPr lang="nl-NL" sz="2800" b="1" dirty="0" smtClean="0">
                <a:latin typeface="Courier New" panose="02070309020205020404" pitchFamily="49" charset="0"/>
                <a:cs typeface="Courier New" panose="02070309020205020404" pitchFamily="49" charset="0"/>
              </a:rPr>
              <a:t>erkend en gewenst </a:t>
            </a:r>
            <a:r>
              <a:rPr lang="nl-NL" sz="2800" dirty="0" smtClean="0">
                <a:latin typeface="Courier New" panose="02070309020205020404" pitchFamily="49" charset="0"/>
                <a:cs typeface="Courier New" panose="02070309020205020404" pitchFamily="49" charset="0"/>
              </a:rPr>
              <a:t>was, toen de aanvraag werd ingediend.</a:t>
            </a:r>
          </a:p>
          <a:p>
            <a:pPr marL="342900" indent="-342900">
              <a:buFont typeface="+mj-lt"/>
              <a:buAutoNum type="arabicPeriod"/>
            </a:pPr>
            <a:r>
              <a:rPr lang="nl-NL" sz="2800" dirty="0" smtClean="0">
                <a:latin typeface="Courier New" panose="02070309020205020404" pitchFamily="49" charset="0"/>
                <a:cs typeface="Courier New" panose="02070309020205020404" pitchFamily="49" charset="0"/>
              </a:rPr>
              <a:t>Dat er om gebruiker en begunstigde te worden </a:t>
            </a:r>
            <a:r>
              <a:rPr lang="nl-NL" sz="2800" b="1" dirty="0" smtClean="0">
                <a:latin typeface="Courier New" panose="02070309020205020404" pitchFamily="49" charset="0"/>
                <a:cs typeface="Courier New" panose="02070309020205020404" pitchFamily="49" charset="0"/>
              </a:rPr>
              <a:t>vrijwillig en bewust </a:t>
            </a:r>
            <a:r>
              <a:rPr lang="nl-NL" sz="2800" dirty="0" smtClean="0">
                <a:latin typeface="Courier New" panose="02070309020205020404" pitchFamily="49" charset="0"/>
                <a:cs typeface="Courier New" panose="02070309020205020404" pitchFamily="49" charset="0"/>
              </a:rPr>
              <a:t>afstand van rechten is gedaan.</a:t>
            </a:r>
            <a:endParaRPr lang="nl-NL"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2236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90"/>
                                          </p:val>
                                        </p:tav>
                                        <p:tav tm="100000">
                                          <p:val>
                                            <p:fltVal val="0"/>
                                          </p:val>
                                        </p:tav>
                                      </p:tavLst>
                                    </p:anim>
                                    <p:animEffect transition="in" filter="fade">
                                      <p:cBhvr>
                                        <p:cTn id="46" dur="1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Trusts </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Trust</a:t>
            </a:r>
          </a:p>
          <a:p>
            <a:r>
              <a:rPr lang="nl-NL" dirty="0" smtClean="0"/>
              <a:t>Partijen</a:t>
            </a:r>
          </a:p>
          <a:p>
            <a:r>
              <a:rPr lang="nl-NL" dirty="0" smtClean="0"/>
              <a:t>Voorbeeld aanhouding door politieagent</a:t>
            </a:r>
          </a:p>
          <a:p>
            <a:r>
              <a:rPr lang="nl-NL" dirty="0" smtClean="0"/>
              <a:t>Principes</a:t>
            </a:r>
          </a:p>
          <a:p>
            <a:r>
              <a:rPr lang="nl-NL" dirty="0" smtClean="0"/>
              <a:t>Wettelijke titel</a:t>
            </a:r>
          </a:p>
          <a:p>
            <a:r>
              <a:rPr lang="nl-NL" dirty="0" smtClean="0"/>
              <a:t>Aanvraag bij overheid</a:t>
            </a:r>
          </a:p>
          <a:p>
            <a:r>
              <a:rPr lang="nl-NL" dirty="0" smtClean="0"/>
              <a:t>Op-armlengte</a:t>
            </a:r>
          </a:p>
          <a:p>
            <a:endParaRPr lang="nl-NL" dirty="0" smtClean="0"/>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3364847319"/>
              </p:ext>
            </p:extLst>
          </p:nvPr>
        </p:nvGraphicFramePr>
        <p:xfrm>
          <a:off x="9038442" y="834186"/>
          <a:ext cx="2112488" cy="1854200"/>
        </p:xfrm>
        <a:graphic>
          <a:graphicData uri="http://schemas.openxmlformats.org/drawingml/2006/table">
            <a:tbl>
              <a:tblPr firstRow="1" bandRow="1">
                <a:tableStyleId>{5C22544A-7EE6-4342-B048-85BDC9FD1C3A}</a:tableStyleId>
              </a:tblPr>
              <a:tblGrid>
                <a:gridCol w="2112488">
                  <a:extLst>
                    <a:ext uri="{9D8B030D-6E8A-4147-A177-3AD203B41FA5}">
                      <a16:colId xmlns:a16="http://schemas.microsoft.com/office/drawing/2014/main" val="2490791269"/>
                    </a:ext>
                  </a:extLst>
                </a:gridCol>
              </a:tblGrid>
              <a:tr h="370840">
                <a:tc>
                  <a:txBody>
                    <a:bodyPr/>
                    <a:lstStyle/>
                    <a:p>
                      <a:r>
                        <a:rPr lang="nl-NL" b="0" dirty="0" smtClean="0">
                          <a:solidFill>
                            <a:schemeClr val="bg1"/>
                          </a:solidFill>
                        </a:rPr>
                        <a:t>REQUESTOR</a:t>
                      </a:r>
                      <a:endParaRPr lang="nl-NL" b="0" dirty="0">
                        <a:solidFill>
                          <a:schemeClr val="bg1"/>
                        </a:solidFill>
                      </a:endParaRPr>
                    </a:p>
                  </a:txBody>
                  <a:tcPr>
                    <a:solidFill>
                      <a:srgbClr val="FF3300"/>
                    </a:solidFill>
                  </a:tcPr>
                </a:tc>
                <a:extLst>
                  <a:ext uri="{0D108BD9-81ED-4DB2-BD59-A6C34878D82A}">
                    <a16:rowId xmlns:a16="http://schemas.microsoft.com/office/drawing/2014/main" val="2623444295"/>
                  </a:ext>
                </a:extLst>
              </a:tr>
              <a:tr h="370840">
                <a:tc>
                  <a:txBody>
                    <a:bodyPr/>
                    <a:lstStyle/>
                    <a:p>
                      <a:r>
                        <a:rPr lang="nl-NL" dirty="0" smtClean="0">
                          <a:solidFill>
                            <a:schemeClr val="bg1"/>
                          </a:solidFill>
                        </a:rPr>
                        <a:t>BENIFICIARY</a:t>
                      </a:r>
                      <a:endParaRPr lang="nl-NL" dirty="0">
                        <a:solidFill>
                          <a:schemeClr val="bg1"/>
                        </a:solidFill>
                      </a:endParaRPr>
                    </a:p>
                  </a:txBody>
                  <a:tcPr>
                    <a:solidFill>
                      <a:srgbClr val="FF3300"/>
                    </a:solidFill>
                  </a:tcPr>
                </a:tc>
                <a:extLst>
                  <a:ext uri="{0D108BD9-81ED-4DB2-BD59-A6C34878D82A}">
                    <a16:rowId xmlns:a16="http://schemas.microsoft.com/office/drawing/2014/main" val="2448906845"/>
                  </a:ext>
                </a:extLst>
              </a:tr>
              <a:tr h="370840">
                <a:tc>
                  <a:txBody>
                    <a:bodyPr/>
                    <a:lstStyle/>
                    <a:p>
                      <a:r>
                        <a:rPr lang="nl-NL" dirty="0" smtClean="0">
                          <a:solidFill>
                            <a:schemeClr val="bg1"/>
                          </a:solidFill>
                        </a:rPr>
                        <a:t>EXECUTOR</a:t>
                      </a:r>
                      <a:endParaRPr lang="nl-NL" dirty="0">
                        <a:solidFill>
                          <a:schemeClr val="bg1"/>
                        </a:solidFill>
                      </a:endParaRPr>
                    </a:p>
                  </a:txBody>
                  <a:tcPr>
                    <a:solidFill>
                      <a:srgbClr val="FF3300"/>
                    </a:solidFill>
                  </a:tcPr>
                </a:tc>
                <a:extLst>
                  <a:ext uri="{0D108BD9-81ED-4DB2-BD59-A6C34878D82A}">
                    <a16:rowId xmlns:a16="http://schemas.microsoft.com/office/drawing/2014/main" val="2759953101"/>
                  </a:ext>
                </a:extLst>
              </a:tr>
              <a:tr h="370840">
                <a:tc>
                  <a:txBody>
                    <a:bodyPr/>
                    <a:lstStyle/>
                    <a:p>
                      <a:r>
                        <a:rPr lang="nl-NL" dirty="0" smtClean="0">
                          <a:solidFill>
                            <a:schemeClr val="bg1"/>
                          </a:solidFill>
                        </a:rPr>
                        <a:t>ADMINISTRATOR</a:t>
                      </a:r>
                      <a:endParaRPr lang="nl-NL" dirty="0">
                        <a:solidFill>
                          <a:schemeClr val="bg1"/>
                        </a:solidFill>
                      </a:endParaRPr>
                    </a:p>
                  </a:txBody>
                  <a:tcPr>
                    <a:solidFill>
                      <a:srgbClr val="FF3300"/>
                    </a:solidFill>
                  </a:tcPr>
                </a:tc>
                <a:extLst>
                  <a:ext uri="{0D108BD9-81ED-4DB2-BD59-A6C34878D82A}">
                    <a16:rowId xmlns:a16="http://schemas.microsoft.com/office/drawing/2014/main" val="1307350534"/>
                  </a:ext>
                </a:extLst>
              </a:tr>
              <a:tr h="370840">
                <a:tc>
                  <a:txBody>
                    <a:bodyPr/>
                    <a:lstStyle/>
                    <a:p>
                      <a:r>
                        <a:rPr lang="nl-NL" dirty="0" smtClean="0">
                          <a:solidFill>
                            <a:schemeClr val="bg1"/>
                          </a:solidFill>
                        </a:rPr>
                        <a:t>TRUSTEE</a:t>
                      </a:r>
                      <a:endParaRPr lang="nl-NL" dirty="0">
                        <a:solidFill>
                          <a:schemeClr val="bg1"/>
                        </a:solidFill>
                      </a:endParaRPr>
                    </a:p>
                  </a:txBody>
                  <a:tcPr>
                    <a:solidFill>
                      <a:srgbClr val="FF3300"/>
                    </a:solidFill>
                  </a:tcPr>
                </a:tc>
                <a:extLst>
                  <a:ext uri="{0D108BD9-81ED-4DB2-BD59-A6C34878D82A}">
                    <a16:rowId xmlns:a16="http://schemas.microsoft.com/office/drawing/2014/main" val="339189940"/>
                  </a:ext>
                </a:extLst>
              </a:tr>
            </a:tbl>
          </a:graphicData>
        </a:graphic>
      </p:graphicFrame>
    </p:spTree>
    <p:extLst>
      <p:ext uri="{BB962C8B-B14F-4D97-AF65-F5344CB8AC3E}">
        <p14:creationId xmlns:p14="http://schemas.microsoft.com/office/powerpoint/2010/main" val="1405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Kleuren-heraldiek</a:t>
            </a:r>
            <a:endParaRPr lang="nl-NL" dirty="0"/>
          </a:p>
        </p:txBody>
      </p:sp>
      <p:sp>
        <p:nvSpPr>
          <p:cNvPr id="3" name="Tijdelijke aanduiding voor inhoud 2"/>
          <p:cNvSpPr>
            <a:spLocks noGrp="1"/>
          </p:cNvSpPr>
          <p:nvPr>
            <p:ph idx="1"/>
          </p:nvPr>
        </p:nvSpPr>
        <p:spPr/>
        <p:txBody>
          <a:bodyPr/>
          <a:lstStyle/>
          <a:p>
            <a:r>
              <a:rPr lang="nl-NL" dirty="0" smtClean="0"/>
              <a:t>Blauw</a:t>
            </a:r>
            <a:endParaRPr lang="nl-NL" dirty="0"/>
          </a:p>
          <a:p>
            <a:r>
              <a:rPr lang="nl-NL" dirty="0" smtClean="0"/>
              <a:t>Rood</a:t>
            </a:r>
          </a:p>
          <a:p>
            <a:r>
              <a:rPr lang="nl-NL" dirty="0" smtClean="0"/>
              <a:t>Groen </a:t>
            </a:r>
          </a:p>
          <a:p>
            <a:r>
              <a:rPr lang="nl-NL" dirty="0" smtClean="0"/>
              <a:t>Zwart </a:t>
            </a:r>
          </a:p>
          <a:p>
            <a:r>
              <a:rPr lang="nl-NL" dirty="0" smtClean="0"/>
              <a:t>Paars</a:t>
            </a:r>
            <a:endParaRPr lang="nl-NL" dirty="0"/>
          </a:p>
        </p:txBody>
      </p:sp>
    </p:spTree>
    <p:extLst>
      <p:ext uri="{BB962C8B-B14F-4D97-AF65-F5344CB8AC3E}">
        <p14:creationId xmlns:p14="http://schemas.microsoft.com/office/powerpoint/2010/main" val="3850157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UCC en Common </a:t>
            </a:r>
            <a:r>
              <a:rPr lang="nl-NL" dirty="0" err="1" smtClean="0"/>
              <a:t>Law</a:t>
            </a:r>
            <a:endParaRPr lang="nl-NL" dirty="0"/>
          </a:p>
        </p:txBody>
      </p:sp>
      <p:sp>
        <p:nvSpPr>
          <p:cNvPr id="3" name="Tijdelijke aanduiding voor inhoud 2"/>
          <p:cNvSpPr>
            <a:spLocks noGrp="1"/>
          </p:cNvSpPr>
          <p:nvPr>
            <p:ph idx="1"/>
          </p:nvPr>
        </p:nvSpPr>
        <p:spPr/>
        <p:txBody>
          <a:bodyPr/>
          <a:lstStyle/>
          <a:p>
            <a:r>
              <a:rPr lang="nl-NL" dirty="0" smtClean="0"/>
              <a:t>Uniform Commercial Code</a:t>
            </a:r>
          </a:p>
          <a:p>
            <a:r>
              <a:rPr lang="nl-NL" dirty="0" smtClean="0"/>
              <a:t>Kennis</a:t>
            </a:r>
          </a:p>
          <a:p>
            <a:r>
              <a:rPr lang="nl-NL" dirty="0" smtClean="0"/>
              <a:t>P-A-D</a:t>
            </a:r>
          </a:p>
          <a:p>
            <a:r>
              <a:rPr lang="nl-NL" dirty="0" smtClean="0"/>
              <a:t>Contracten</a:t>
            </a:r>
          </a:p>
          <a:p>
            <a:r>
              <a:rPr lang="nl-NL" dirty="0" smtClean="0"/>
              <a:t>Contractaanbod </a:t>
            </a:r>
          </a:p>
          <a:p>
            <a:endParaRPr lang="nl-NL" dirty="0" smtClean="0"/>
          </a:p>
          <a:p>
            <a:endParaRPr lang="nl-NL" dirty="0" smtClean="0"/>
          </a:p>
          <a:p>
            <a:endParaRPr lang="nl-NL" dirty="0"/>
          </a:p>
        </p:txBody>
      </p:sp>
    </p:spTree>
    <p:extLst>
      <p:ext uri="{BB962C8B-B14F-4D97-AF65-F5344CB8AC3E}">
        <p14:creationId xmlns:p14="http://schemas.microsoft.com/office/powerpoint/2010/main" val="11366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Weerlegging </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Rechtsvermoedens </a:t>
            </a:r>
          </a:p>
          <a:p>
            <a:r>
              <a:rPr lang="nl-NL" dirty="0" smtClean="0"/>
              <a:t>Wij zijn niet </a:t>
            </a:r>
          </a:p>
          <a:p>
            <a:pPr lvl="1"/>
            <a:r>
              <a:rPr lang="nl-NL" dirty="0" smtClean="0"/>
              <a:t>Aan hun wet onderworpen</a:t>
            </a:r>
          </a:p>
          <a:p>
            <a:pPr lvl="1"/>
            <a:r>
              <a:rPr lang="nl-NL" dirty="0" smtClean="0"/>
              <a:t>Contractueel verbonden met de stroman zijn naam</a:t>
            </a:r>
          </a:p>
          <a:p>
            <a:pPr lvl="1"/>
            <a:r>
              <a:rPr lang="nl-NL" dirty="0" smtClean="0"/>
              <a:t>Verbonden met de overheid</a:t>
            </a:r>
          </a:p>
          <a:p>
            <a:r>
              <a:rPr lang="nl-NL" dirty="0" smtClean="0"/>
              <a:t>Basisprincipe</a:t>
            </a:r>
          </a:p>
          <a:p>
            <a:pPr marL="914400" lvl="1" indent="-457200">
              <a:buFont typeface="+mj-lt"/>
              <a:buAutoNum type="arabicPeriod"/>
            </a:pPr>
            <a:r>
              <a:rPr lang="nl-NL" dirty="0" smtClean="0"/>
              <a:t>Afwijzen autoriteit en identiteit</a:t>
            </a:r>
          </a:p>
          <a:p>
            <a:pPr marL="914400" lvl="1" indent="-457200">
              <a:buFont typeface="+mj-lt"/>
              <a:buAutoNum type="arabicPeriod"/>
            </a:pPr>
            <a:r>
              <a:rPr lang="nl-NL" dirty="0" smtClean="0"/>
              <a:t>Tijdslimiet informatieverstrekking</a:t>
            </a:r>
          </a:p>
          <a:p>
            <a:pPr marL="914400" lvl="1" indent="-457200">
              <a:buFont typeface="+mj-lt"/>
              <a:buAutoNum type="arabicPeriod"/>
            </a:pPr>
            <a:r>
              <a:rPr lang="nl-NL" dirty="0" smtClean="0"/>
              <a:t>Na de deadline </a:t>
            </a:r>
            <a:r>
              <a:rPr lang="nl-NL" dirty="0" smtClean="0">
                <a:sym typeface="Wingdings" panose="05000000000000000000" pitchFamily="2" charset="2"/>
              </a:rPr>
              <a:t> schadevergoedingsaanbod</a:t>
            </a:r>
            <a:endParaRPr lang="nl-NL" dirty="0" smtClean="0"/>
          </a:p>
          <a:p>
            <a:endParaRPr lang="nl-NL" dirty="0"/>
          </a:p>
        </p:txBody>
      </p:sp>
    </p:spTree>
    <p:extLst>
      <p:ext uri="{BB962C8B-B14F-4D97-AF65-F5344CB8AC3E}">
        <p14:creationId xmlns:p14="http://schemas.microsoft.com/office/powerpoint/2010/main" val="46901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4832" t="4019" r="3332" b="11032"/>
          <a:stretch/>
        </p:blipFill>
        <p:spPr>
          <a:xfrm>
            <a:off x="7436221" y="1634065"/>
            <a:ext cx="3460376" cy="3173507"/>
          </a:xfrm>
          <a:prstGeom prst="rect">
            <a:avLst/>
          </a:prstGeom>
        </p:spPr>
      </p:pic>
      <p:sp>
        <p:nvSpPr>
          <p:cNvPr id="2" name="Titel 1"/>
          <p:cNvSpPr>
            <a:spLocks noGrp="1"/>
          </p:cNvSpPr>
          <p:nvPr>
            <p:ph type="title"/>
          </p:nvPr>
        </p:nvSpPr>
        <p:spPr/>
        <p:txBody>
          <a:bodyPr/>
          <a:lstStyle/>
          <a:p>
            <a:r>
              <a:rPr lang="nl-NL" dirty="0" smtClean="0"/>
              <a:t>Definities </a:t>
            </a:r>
            <a:endParaRPr lang="nl-NL" dirty="0"/>
          </a:p>
        </p:txBody>
      </p:sp>
      <p:sp>
        <p:nvSpPr>
          <p:cNvPr id="3" name="Tijdelijke aanduiding voor inhoud 2"/>
          <p:cNvSpPr>
            <a:spLocks noGrp="1"/>
          </p:cNvSpPr>
          <p:nvPr>
            <p:ph idx="1"/>
          </p:nvPr>
        </p:nvSpPr>
        <p:spPr/>
        <p:txBody>
          <a:bodyPr/>
          <a:lstStyle/>
          <a:p>
            <a:r>
              <a:rPr lang="nl-NL" dirty="0" smtClean="0"/>
              <a:t>Trust</a:t>
            </a:r>
          </a:p>
          <a:p>
            <a:r>
              <a:rPr lang="nl-NL" dirty="0" smtClean="0"/>
              <a:t>Op-armlengte</a:t>
            </a:r>
          </a:p>
          <a:p>
            <a:r>
              <a:rPr lang="nl-NL" dirty="0" smtClean="0"/>
              <a:t>Wettelijke titel</a:t>
            </a:r>
          </a:p>
          <a:p>
            <a:r>
              <a:rPr lang="nl-NL" dirty="0" smtClean="0"/>
              <a:t>Handelsaanbod </a:t>
            </a:r>
          </a:p>
          <a:p>
            <a:r>
              <a:rPr lang="nl-NL" dirty="0" smtClean="0"/>
              <a:t>Rechtsvermoeden </a:t>
            </a:r>
          </a:p>
          <a:p>
            <a:endParaRPr lang="nl-NL" dirty="0" smtClean="0"/>
          </a:p>
          <a:p>
            <a:endParaRPr lang="nl-NL" dirty="0"/>
          </a:p>
        </p:txBody>
      </p:sp>
    </p:spTree>
    <p:extLst>
      <p:ext uri="{BB962C8B-B14F-4D97-AF65-F5344CB8AC3E}">
        <p14:creationId xmlns:p14="http://schemas.microsoft.com/office/powerpoint/2010/main" val="298759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a:t/>
            </a:r>
            <a:br>
              <a:rPr lang="nl-NL" dirty="0"/>
            </a:br>
            <a:r>
              <a:rPr lang="nl-NL" dirty="0" smtClean="0"/>
              <a:t/>
            </a:r>
            <a:br>
              <a:rPr lang="nl-NL" dirty="0" smtClean="0"/>
            </a:br>
            <a:r>
              <a:rPr lang="nl-NL" sz="10700" dirty="0" smtClean="0">
                <a:latin typeface="Old English Text MT" panose="03040902040508030806" pitchFamily="66" charset="0"/>
              </a:rPr>
              <a:t>Oefening</a:t>
            </a:r>
            <a:r>
              <a:rPr lang="nl-NL" dirty="0" smtClean="0"/>
              <a:t> </a:t>
            </a:r>
            <a:endParaRPr lang="nl-NL" dirty="0"/>
          </a:p>
        </p:txBody>
      </p:sp>
      <p:sp>
        <p:nvSpPr>
          <p:cNvPr id="3" name="Tekstvak 2"/>
          <p:cNvSpPr txBox="1"/>
          <p:nvPr/>
        </p:nvSpPr>
        <p:spPr>
          <a:xfrm>
            <a:off x="3582781" y="4156364"/>
            <a:ext cx="5023263" cy="707886"/>
          </a:xfrm>
          <a:prstGeom prst="rect">
            <a:avLst/>
          </a:prstGeom>
          <a:solidFill>
            <a:srgbClr val="FF0000"/>
          </a:solidFill>
        </p:spPr>
        <p:txBody>
          <a:bodyPr wrap="square" rtlCol="0">
            <a:spAutoFit/>
          </a:bodyPr>
          <a:lstStyle/>
          <a:p>
            <a:pPr algn="ctr"/>
            <a:r>
              <a:rPr lang="nl-NL" sz="4000" dirty="0" smtClean="0">
                <a:solidFill>
                  <a:schemeClr val="bg1"/>
                </a:solidFill>
                <a:latin typeface="Verdana" panose="020B0604030504040204" pitchFamily="34" charset="0"/>
                <a:ea typeface="Verdana" panose="020B0604030504040204" pitchFamily="34" charset="0"/>
              </a:rPr>
              <a:t>Verkeerscontrole</a:t>
            </a:r>
            <a:endParaRPr lang="nl-NL" sz="4000" dirty="0">
              <a:solidFill>
                <a:schemeClr val="bg1"/>
              </a:solidFill>
              <a:latin typeface="Verdana" panose="020B0604030504040204" pitchFamily="34" charset="0"/>
              <a:ea typeface="Verdana" panose="020B0604030504040204" pitchFamily="34" charset="0"/>
            </a:endParaRPr>
          </a:p>
        </p:txBody>
      </p:sp>
      <p:sp>
        <p:nvSpPr>
          <p:cNvPr id="4" name="Rechthoek met diagonaal twee afgeschuinde hoeken 3"/>
          <p:cNvSpPr/>
          <p:nvPr/>
        </p:nvSpPr>
        <p:spPr>
          <a:xfrm>
            <a:off x="565486" y="529389"/>
            <a:ext cx="2346158" cy="110290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Wees rustig en kalm,</a:t>
            </a:r>
          </a:p>
          <a:p>
            <a:pPr algn="ctr"/>
            <a:r>
              <a:rPr lang="nl-NL" dirty="0" smtClean="0"/>
              <a:t>Blijf respectvol,</a:t>
            </a:r>
          </a:p>
          <a:p>
            <a:pPr algn="ctr"/>
            <a:r>
              <a:rPr lang="nl-NL" dirty="0" smtClean="0"/>
              <a:t>Praat beleeft.</a:t>
            </a:r>
            <a:endParaRPr lang="nl-NL" dirty="0"/>
          </a:p>
        </p:txBody>
      </p:sp>
    </p:spTree>
    <p:extLst>
      <p:ext uri="{BB962C8B-B14F-4D97-AF65-F5344CB8AC3E}">
        <p14:creationId xmlns:p14="http://schemas.microsoft.com/office/powerpoint/2010/main" val="163617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is eigenluck de eigenaar van ons adres?</a:t>
            </a:r>
            <a:endParaRPr lang="nl-NL" dirty="0"/>
          </a:p>
        </p:txBody>
      </p:sp>
      <p:sp>
        <p:nvSpPr>
          <p:cNvPr id="3" name="Tijdelijke aanduiding voor inhoud 2"/>
          <p:cNvSpPr>
            <a:spLocks noGrp="1"/>
          </p:cNvSpPr>
          <p:nvPr>
            <p:ph idx="1"/>
          </p:nvPr>
        </p:nvSpPr>
        <p:spPr/>
        <p:txBody>
          <a:bodyPr/>
          <a:lstStyle/>
          <a:p>
            <a:r>
              <a:rPr lang="nl-NL" dirty="0" smtClean="0"/>
              <a:t>Woonplaats / adres</a:t>
            </a:r>
          </a:p>
          <a:p>
            <a:r>
              <a:rPr lang="nl-NL" dirty="0" smtClean="0"/>
              <a:t>Inwoner / burger</a:t>
            </a:r>
          </a:p>
          <a:p>
            <a:r>
              <a:rPr lang="nl-NL" dirty="0" smtClean="0"/>
              <a:t>Afscheiding van Nederland /hoe?</a:t>
            </a:r>
          </a:p>
          <a:p>
            <a:r>
              <a:rPr lang="nl-NL" dirty="0" smtClean="0"/>
              <a:t>HOOFDLETTERS</a:t>
            </a:r>
          </a:p>
          <a:p>
            <a:r>
              <a:rPr lang="nl-NL" dirty="0" smtClean="0"/>
              <a:t>Brievenbus </a:t>
            </a:r>
          </a:p>
          <a:p>
            <a:r>
              <a:rPr lang="nl-NL" dirty="0" smtClean="0"/>
              <a:t>Handtekening / autograph</a:t>
            </a: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3270717651"/>
              </p:ext>
            </p:extLst>
          </p:nvPr>
        </p:nvGraphicFramePr>
        <p:xfrm>
          <a:off x="8085222" y="3029729"/>
          <a:ext cx="2014620" cy="1854200"/>
        </p:xfrm>
        <a:graphic>
          <a:graphicData uri="http://schemas.openxmlformats.org/drawingml/2006/table">
            <a:tbl>
              <a:tblPr firstRow="1" bandRow="1">
                <a:tableStyleId>{2D5ABB26-0587-4C30-8999-92F81FD0307C}</a:tableStyleId>
              </a:tblPr>
              <a:tblGrid>
                <a:gridCol w="2014620">
                  <a:extLst>
                    <a:ext uri="{9D8B030D-6E8A-4147-A177-3AD203B41FA5}">
                      <a16:colId xmlns:a16="http://schemas.microsoft.com/office/drawing/2014/main" val="4119362879"/>
                    </a:ext>
                  </a:extLst>
                </a:gridCol>
              </a:tblGrid>
              <a:tr h="370840">
                <a:tc>
                  <a:txBody>
                    <a:bodyPr/>
                    <a:lstStyle/>
                    <a:p>
                      <a:r>
                        <a:rPr lang="nl-NL" dirty="0" err="1" smtClean="0"/>
                        <a:t>john</a:t>
                      </a:r>
                      <a:r>
                        <a:rPr lang="nl-NL" dirty="0" smtClean="0"/>
                        <a:t> doe</a:t>
                      </a:r>
                      <a:endParaRPr lang="nl-NL" dirty="0"/>
                    </a:p>
                  </a:txBody>
                  <a:tcPr/>
                </a:tc>
                <a:extLst>
                  <a:ext uri="{0D108BD9-81ED-4DB2-BD59-A6C34878D82A}">
                    <a16:rowId xmlns:a16="http://schemas.microsoft.com/office/drawing/2014/main" val="1542121507"/>
                  </a:ext>
                </a:extLst>
              </a:tr>
              <a:tr h="370840">
                <a:tc>
                  <a:txBody>
                    <a:bodyPr/>
                    <a:lstStyle/>
                    <a:p>
                      <a:r>
                        <a:rPr lang="nl-NL" dirty="0" err="1" smtClean="0"/>
                        <a:t>john</a:t>
                      </a:r>
                      <a:r>
                        <a:rPr lang="nl-NL" dirty="0" smtClean="0"/>
                        <a:t> Doe</a:t>
                      </a:r>
                      <a:endParaRPr lang="nl-NL" dirty="0"/>
                    </a:p>
                  </a:txBody>
                  <a:tcPr/>
                </a:tc>
                <a:extLst>
                  <a:ext uri="{0D108BD9-81ED-4DB2-BD59-A6C34878D82A}">
                    <a16:rowId xmlns:a16="http://schemas.microsoft.com/office/drawing/2014/main" val="415238395"/>
                  </a:ext>
                </a:extLst>
              </a:tr>
              <a:tr h="370840">
                <a:tc>
                  <a:txBody>
                    <a:bodyPr/>
                    <a:lstStyle/>
                    <a:p>
                      <a:r>
                        <a:rPr lang="nl-NL" dirty="0" smtClean="0"/>
                        <a:t>John Doe</a:t>
                      </a:r>
                      <a:endParaRPr lang="nl-NL" dirty="0"/>
                    </a:p>
                  </a:txBody>
                  <a:tcPr/>
                </a:tc>
                <a:extLst>
                  <a:ext uri="{0D108BD9-81ED-4DB2-BD59-A6C34878D82A}">
                    <a16:rowId xmlns:a16="http://schemas.microsoft.com/office/drawing/2014/main" val="707181915"/>
                  </a:ext>
                </a:extLst>
              </a:tr>
              <a:tr h="370840">
                <a:tc>
                  <a:txBody>
                    <a:bodyPr/>
                    <a:lstStyle/>
                    <a:p>
                      <a:r>
                        <a:rPr lang="nl-NL" dirty="0" smtClean="0"/>
                        <a:t>JOHN DOE</a:t>
                      </a:r>
                      <a:endParaRPr lang="nl-NL" dirty="0"/>
                    </a:p>
                  </a:txBody>
                  <a:tcPr/>
                </a:tc>
                <a:extLst>
                  <a:ext uri="{0D108BD9-81ED-4DB2-BD59-A6C34878D82A}">
                    <a16:rowId xmlns:a16="http://schemas.microsoft.com/office/drawing/2014/main" val="707265159"/>
                  </a:ext>
                </a:extLst>
              </a:tr>
              <a:tr h="370840">
                <a:tc>
                  <a:txBody>
                    <a:bodyPr/>
                    <a:lstStyle/>
                    <a:p>
                      <a:r>
                        <a:rPr lang="nl-NL" dirty="0" smtClean="0"/>
                        <a:t>DOE, JOHN</a:t>
                      </a:r>
                      <a:endParaRPr lang="nl-NL" dirty="0"/>
                    </a:p>
                  </a:txBody>
                  <a:tcPr/>
                </a:tc>
                <a:extLst>
                  <a:ext uri="{0D108BD9-81ED-4DB2-BD59-A6C34878D82A}">
                    <a16:rowId xmlns:a16="http://schemas.microsoft.com/office/drawing/2014/main" val="679857609"/>
                  </a:ext>
                </a:extLst>
              </a:tr>
            </a:tbl>
          </a:graphicData>
        </a:graphic>
      </p:graphicFrame>
    </p:spTree>
    <p:extLst>
      <p:ext uri="{BB962C8B-B14F-4D97-AF65-F5344CB8AC3E}">
        <p14:creationId xmlns:p14="http://schemas.microsoft.com/office/powerpoint/2010/main" val="31498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Belasting</a:t>
            </a:r>
            <a:br>
              <a:rPr lang="nl-NL" dirty="0" smtClean="0"/>
            </a:br>
            <a:r>
              <a:rPr lang="nl-NL" dirty="0" smtClean="0"/>
              <a:t>-</a:t>
            </a:r>
            <a:r>
              <a:rPr lang="nl-NL" sz="3600" dirty="0" smtClean="0"/>
              <a:t>de last van het privilege-</a:t>
            </a:r>
            <a:endParaRPr lang="nl-NL" sz="3600" dirty="0"/>
          </a:p>
        </p:txBody>
      </p:sp>
      <p:sp>
        <p:nvSpPr>
          <p:cNvPr id="3" name="Tijdelijke aanduiding voor inhoud 2"/>
          <p:cNvSpPr>
            <a:spLocks noGrp="1"/>
          </p:cNvSpPr>
          <p:nvPr>
            <p:ph idx="1"/>
          </p:nvPr>
        </p:nvSpPr>
        <p:spPr/>
        <p:txBody>
          <a:bodyPr/>
          <a:lstStyle/>
          <a:p>
            <a:r>
              <a:rPr lang="nl-NL" dirty="0" smtClean="0"/>
              <a:t>Assimilatie</a:t>
            </a:r>
          </a:p>
          <a:p>
            <a:r>
              <a:rPr lang="nl-NL" dirty="0" smtClean="0"/>
              <a:t>Aansprakelijk</a:t>
            </a:r>
          </a:p>
          <a:p>
            <a:r>
              <a:rPr lang="nl-NL" dirty="0" smtClean="0"/>
              <a:t>Belastingnummer</a:t>
            </a:r>
          </a:p>
          <a:p>
            <a:pPr marL="0" indent="0">
              <a:buNone/>
            </a:pPr>
            <a:endParaRPr lang="nl-NL" dirty="0"/>
          </a:p>
        </p:txBody>
      </p:sp>
    </p:spTree>
    <p:extLst>
      <p:ext uri="{BB962C8B-B14F-4D97-AF65-F5344CB8AC3E}">
        <p14:creationId xmlns:p14="http://schemas.microsoft.com/office/powerpoint/2010/main" val="2633089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Tussenstand </a:t>
            </a:r>
            <a:br>
              <a:rPr lang="nl-NL" dirty="0" smtClean="0"/>
            </a:br>
            <a:r>
              <a:rPr lang="nl-NL" sz="3600" dirty="0" smtClean="0"/>
              <a:t>Hoe is alles </a:t>
            </a:r>
            <a:r>
              <a:rPr lang="nl-NL" sz="3600" b="1" dirty="0" smtClean="0"/>
              <a:t>legaal</a:t>
            </a:r>
            <a:r>
              <a:rPr lang="nl-NL" sz="3600" dirty="0" smtClean="0"/>
              <a:t> gemaakt?</a:t>
            </a:r>
            <a:endParaRPr lang="nl-NL" sz="3600" dirty="0"/>
          </a:p>
        </p:txBody>
      </p:sp>
      <p:sp>
        <p:nvSpPr>
          <p:cNvPr id="3" name="Tijdelijke aanduiding voor inhoud 2"/>
          <p:cNvSpPr>
            <a:spLocks noGrp="1"/>
          </p:cNvSpPr>
          <p:nvPr>
            <p:ph idx="1"/>
          </p:nvPr>
        </p:nvSpPr>
        <p:spPr/>
        <p:txBody>
          <a:bodyPr>
            <a:normAutofit/>
          </a:bodyPr>
          <a:lstStyle/>
          <a:p>
            <a:r>
              <a:rPr lang="nl-NL" dirty="0" smtClean="0"/>
              <a:t>Verkoop </a:t>
            </a:r>
          </a:p>
          <a:p>
            <a:r>
              <a:rPr lang="nl-NL" dirty="0" smtClean="0"/>
              <a:t>Niets is voor niets </a:t>
            </a:r>
          </a:p>
          <a:p>
            <a:r>
              <a:rPr lang="nl-NL" dirty="0" smtClean="0"/>
              <a:t>Voorbeeld </a:t>
            </a:r>
          </a:p>
          <a:p>
            <a:r>
              <a:rPr lang="nl-NL" dirty="0" smtClean="0"/>
              <a:t>JURIDISCHE NAMEN</a:t>
            </a:r>
            <a:endParaRPr lang="nl-NL" dirty="0"/>
          </a:p>
        </p:txBody>
      </p:sp>
    </p:spTree>
    <p:extLst>
      <p:ext uri="{BB962C8B-B14F-4D97-AF65-F5344CB8AC3E}">
        <p14:creationId xmlns:p14="http://schemas.microsoft.com/office/powerpoint/2010/main" val="1717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Advocaten / gerechtelijke instanties</a:t>
            </a:r>
            <a:endParaRPr lang="nl-NL" dirty="0"/>
          </a:p>
        </p:txBody>
      </p:sp>
      <p:sp>
        <p:nvSpPr>
          <p:cNvPr id="3" name="Tijdelijke aanduiding voor inhoud 2"/>
          <p:cNvSpPr>
            <a:spLocks noGrp="1"/>
          </p:cNvSpPr>
          <p:nvPr>
            <p:ph idx="1"/>
          </p:nvPr>
        </p:nvSpPr>
        <p:spPr/>
        <p:txBody>
          <a:bodyPr/>
          <a:lstStyle/>
          <a:p>
            <a:r>
              <a:rPr lang="nl-NL" dirty="0" smtClean="0"/>
              <a:t>Advocaat</a:t>
            </a:r>
          </a:p>
          <a:p>
            <a:r>
              <a:rPr lang="nl-NL" dirty="0" smtClean="0"/>
              <a:t>Recht-systeem NLD</a:t>
            </a:r>
          </a:p>
          <a:p>
            <a:r>
              <a:rPr lang="nl-NL" dirty="0" smtClean="0"/>
              <a:t>Vanuit welke positie</a:t>
            </a:r>
          </a:p>
          <a:p>
            <a:r>
              <a:rPr lang="nl-NL" dirty="0" smtClean="0"/>
              <a:t>Juridische niveaus</a:t>
            </a:r>
          </a:p>
          <a:p>
            <a:r>
              <a:rPr lang="nl-NL" dirty="0" smtClean="0"/>
              <a:t>Andere trucs</a:t>
            </a:r>
          </a:p>
          <a:p>
            <a:r>
              <a:rPr lang="nl-NL" dirty="0" smtClean="0"/>
              <a:t>Film </a:t>
            </a:r>
          </a:p>
          <a:p>
            <a:endParaRPr lang="nl-NL" dirty="0" smtClean="0"/>
          </a:p>
          <a:p>
            <a:endParaRPr lang="nl-NL" dirty="0"/>
          </a:p>
        </p:txBody>
      </p:sp>
      <p:grpSp>
        <p:nvGrpSpPr>
          <p:cNvPr id="6" name="Groep 5"/>
          <p:cNvGrpSpPr/>
          <p:nvPr/>
        </p:nvGrpSpPr>
        <p:grpSpPr>
          <a:xfrm>
            <a:off x="4428565" y="3389824"/>
            <a:ext cx="7010400" cy="1594545"/>
            <a:chOff x="4428565" y="3389824"/>
            <a:chExt cx="7010400" cy="1594545"/>
          </a:xfrm>
        </p:grpSpPr>
        <p:sp>
          <p:nvSpPr>
            <p:cNvPr id="4" name="Tekstvak 3"/>
            <p:cNvSpPr txBox="1"/>
            <p:nvPr/>
          </p:nvSpPr>
          <p:spPr>
            <a:xfrm>
              <a:off x="7216588" y="3389824"/>
              <a:ext cx="1434353" cy="578882"/>
            </a:xfrm>
            <a:prstGeom prst="flowChartAlternateProcess">
              <a:avLst/>
            </a:prstGeom>
            <a:solidFill>
              <a:srgbClr val="FF0000"/>
            </a:solidFill>
          </p:spPr>
          <p:txBody>
            <a:bodyPr wrap="square" rtlCol="0">
              <a:spAutoFit/>
            </a:bodyPr>
            <a:lstStyle/>
            <a:p>
              <a:pPr algn="ctr"/>
              <a:r>
                <a:rPr lang="nl-NL" sz="2800" dirty="0" smtClean="0">
                  <a:solidFill>
                    <a:schemeClr val="bg1"/>
                  </a:solidFill>
                </a:rPr>
                <a:t>Valkuil:</a:t>
              </a:r>
              <a:endParaRPr lang="nl-NL" sz="2800" dirty="0">
                <a:solidFill>
                  <a:schemeClr val="bg1"/>
                </a:solidFill>
              </a:endParaRPr>
            </a:p>
          </p:txBody>
        </p:sp>
        <p:sp>
          <p:nvSpPr>
            <p:cNvPr id="5" name="Tekstvak 4"/>
            <p:cNvSpPr txBox="1"/>
            <p:nvPr/>
          </p:nvSpPr>
          <p:spPr>
            <a:xfrm>
              <a:off x="4428565" y="3968706"/>
              <a:ext cx="7010400" cy="1015663"/>
            </a:xfrm>
            <a:prstGeom prst="rect">
              <a:avLst/>
            </a:prstGeom>
            <a:solidFill>
              <a:srgbClr val="0070C0"/>
            </a:solidFill>
          </p:spPr>
          <p:txBody>
            <a:bodyPr wrap="square" rtlCol="0">
              <a:spAutoFit/>
            </a:bodyPr>
            <a:lstStyle/>
            <a:p>
              <a:r>
                <a:rPr lang="nl-NL" sz="2000" dirty="0" smtClean="0">
                  <a:solidFill>
                    <a:schemeClr val="bg1">
                      <a:lumMod val="95000"/>
                    </a:schemeClr>
                  </a:solidFill>
                </a:rPr>
                <a:t>Het enige wat fictieve entiteiten van ons willen is onze levensenergie (in de vorm van geld), en de enige manier voor hen om het te krijgen is door onze toestemming!</a:t>
              </a:r>
              <a:endParaRPr lang="nl-NL" sz="2000" dirty="0">
                <a:solidFill>
                  <a:schemeClr val="bg1">
                    <a:lumMod val="95000"/>
                  </a:schemeClr>
                </a:solidFill>
              </a:endParaRPr>
            </a:p>
          </p:txBody>
        </p:sp>
      </p:grpSp>
    </p:spTree>
    <p:extLst>
      <p:ext uri="{BB962C8B-B14F-4D97-AF65-F5344CB8AC3E}">
        <p14:creationId xmlns:p14="http://schemas.microsoft.com/office/powerpoint/2010/main" val="403889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Nietig verklaring, abatement</a:t>
            </a:r>
            <a:endParaRPr lang="nl-NL" dirty="0"/>
          </a:p>
        </p:txBody>
      </p:sp>
      <p:sp>
        <p:nvSpPr>
          <p:cNvPr id="3" name="Tijdelijke aanduiding voor inhoud 2"/>
          <p:cNvSpPr>
            <a:spLocks noGrp="1"/>
          </p:cNvSpPr>
          <p:nvPr>
            <p:ph idx="1"/>
          </p:nvPr>
        </p:nvSpPr>
        <p:spPr/>
        <p:txBody>
          <a:bodyPr/>
          <a:lstStyle/>
          <a:p>
            <a:r>
              <a:rPr lang="nl-NL" dirty="0" smtClean="0"/>
              <a:t>Privaat</a:t>
            </a:r>
          </a:p>
          <a:p>
            <a:r>
              <a:rPr lang="nl-NL" dirty="0" smtClean="0"/>
              <a:t>Niet doen!</a:t>
            </a:r>
          </a:p>
          <a:p>
            <a:r>
              <a:rPr lang="nl-NL" dirty="0" smtClean="0"/>
              <a:t>Argumentatie</a:t>
            </a:r>
          </a:p>
          <a:p>
            <a:r>
              <a:rPr lang="nl-NL" dirty="0" smtClean="0"/>
              <a:t>Inbrenging  </a:t>
            </a:r>
          </a:p>
          <a:p>
            <a:endParaRPr lang="nl-NL" dirty="0"/>
          </a:p>
        </p:txBody>
      </p:sp>
    </p:spTree>
    <p:extLst>
      <p:ext uri="{BB962C8B-B14F-4D97-AF65-F5344CB8AC3E}">
        <p14:creationId xmlns:p14="http://schemas.microsoft.com/office/powerpoint/2010/main" val="90879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Verboden toegang voor onbevoegden</a:t>
            </a:r>
            <a:endParaRPr lang="nl-NL" dirty="0"/>
          </a:p>
        </p:txBody>
      </p:sp>
      <p:sp>
        <p:nvSpPr>
          <p:cNvPr id="3" name="Tekstvak 2"/>
          <p:cNvSpPr txBox="1"/>
          <p:nvPr/>
        </p:nvSpPr>
        <p:spPr>
          <a:xfrm>
            <a:off x="1828799" y="2710601"/>
            <a:ext cx="7906871" cy="1969770"/>
          </a:xfrm>
          <a:prstGeom prst="rect">
            <a:avLst/>
          </a:prstGeom>
          <a:noFill/>
          <a:ln w="28575">
            <a:solidFill>
              <a:srgbClr val="0070C0"/>
            </a:solidFill>
          </a:ln>
        </p:spPr>
        <p:txBody>
          <a:bodyPr wrap="square" rtlCol="0">
            <a:spAutoFit/>
          </a:bodyPr>
          <a:lstStyle/>
          <a:p>
            <a:pPr algn="ctr"/>
            <a:r>
              <a:rPr lang="nl-NL" sz="3200" dirty="0" smtClean="0">
                <a:latin typeface="Alef" panose="00000500000000000000" pitchFamily="2" charset="-79"/>
                <a:cs typeface="Alef" panose="00000500000000000000" pitchFamily="2" charset="-79"/>
              </a:rPr>
              <a:t>HANDELSAANBOD</a:t>
            </a:r>
          </a:p>
          <a:p>
            <a:pPr algn="ctr"/>
            <a:r>
              <a:rPr lang="nl-NL" sz="2400" dirty="0" smtClean="0">
                <a:latin typeface="Alef" panose="00000500000000000000" pitchFamily="2" charset="-79"/>
                <a:cs typeface="Alef" panose="00000500000000000000" pitchFamily="2" charset="-79"/>
              </a:rPr>
              <a:t>Verboden toegang voor onbevoegden! Geen toegang!</a:t>
            </a:r>
          </a:p>
          <a:p>
            <a:pPr algn="ctr"/>
            <a:r>
              <a:rPr lang="nl-NL" sz="2400" dirty="0" smtClean="0">
                <a:latin typeface="Alef" panose="00000500000000000000" pitchFamily="2" charset="-79"/>
                <a:cs typeface="Alef" panose="00000500000000000000" pitchFamily="2" charset="-79"/>
              </a:rPr>
              <a:t>Kennisgeving aan alle buitenlandse jurisdictie:</a:t>
            </a:r>
          </a:p>
          <a:p>
            <a:pPr algn="ctr"/>
            <a:r>
              <a:rPr lang="nl-NL" sz="2400" dirty="0" smtClean="0">
                <a:latin typeface="Alef" panose="00000500000000000000" pitchFamily="2" charset="-79"/>
                <a:cs typeface="Alef" panose="00000500000000000000" pitchFamily="2" charset="-79"/>
              </a:rPr>
              <a:t>U dient dit te lezen voor u privaat terrein betreedt.</a:t>
            </a:r>
          </a:p>
          <a:p>
            <a:pPr algn="ctr"/>
            <a:r>
              <a:rPr lang="nl-NL" dirty="0" smtClean="0">
                <a:latin typeface="Alef" panose="00000500000000000000" pitchFamily="2" charset="-79"/>
                <a:cs typeface="Alef" panose="00000500000000000000" pitchFamily="2" charset="-79"/>
              </a:rPr>
              <a:t>www.renevdfniemeijer.nl/Algemene-Voorwaarden</a:t>
            </a:r>
            <a:endParaRPr lang="nl-N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8993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dirty="0" smtClean="0"/>
              <a:t>Kennis is macht,</a:t>
            </a:r>
            <a:br>
              <a:rPr lang="nl-NL" dirty="0" smtClean="0"/>
            </a:br>
            <a:r>
              <a:rPr lang="nl-NL" dirty="0" smtClean="0"/>
              <a:t>Kennis delen is kracht</a:t>
            </a:r>
            <a:endParaRPr lang="nl-NL" dirty="0"/>
          </a:p>
        </p:txBody>
      </p:sp>
      <p:sp>
        <p:nvSpPr>
          <p:cNvPr id="5" name="Tijdelijke aanduiding voor inhoud 4"/>
          <p:cNvSpPr>
            <a:spLocks noGrp="1"/>
          </p:cNvSpPr>
          <p:nvPr>
            <p:ph idx="1"/>
          </p:nvPr>
        </p:nvSpPr>
        <p:spPr>
          <a:xfrm>
            <a:off x="1780031" y="2556932"/>
            <a:ext cx="8656321" cy="3318936"/>
          </a:xfrm>
        </p:spPr>
        <p:txBody>
          <a:bodyPr>
            <a:normAutofit/>
          </a:bodyPr>
          <a:lstStyle/>
          <a:p>
            <a:r>
              <a:rPr lang="nl-NL" dirty="0" smtClean="0"/>
              <a:t>Het uitgangspunt is het lerende en zich-ontwikkelende aspect in jouzelf door integrale verwerking bewust te worden van jouw positie als Levende Man/Vrouw</a:t>
            </a:r>
            <a:endParaRPr lang="nl-NL" dirty="0"/>
          </a:p>
          <a:p>
            <a:r>
              <a:rPr lang="nl-NL" dirty="0" smtClean="0"/>
              <a:t>Zorg voor consistentie en houdt vast aan je morele principes, ongeacht de uitkomsten of resultaten. Jij bent en blijft verantwoordeluck voor wat je zegt, schrijft en doet. </a:t>
            </a:r>
            <a:br>
              <a:rPr lang="nl-NL" dirty="0" smtClean="0"/>
            </a:br>
            <a:r>
              <a:rPr lang="nl-NL" dirty="0" smtClean="0"/>
              <a:t>								Without </a:t>
            </a:r>
            <a:r>
              <a:rPr lang="nl-NL" dirty="0" err="1" smtClean="0"/>
              <a:t>Prejudice</a:t>
            </a:r>
            <a:r>
              <a:rPr lang="nl-NL" dirty="0" smtClean="0"/>
              <a:t> UCC-1.103 &amp; 1.308</a:t>
            </a:r>
          </a:p>
          <a:p>
            <a:r>
              <a:rPr lang="nl-NL" dirty="0"/>
              <a:t>Geloof niet alles zomaar blindelings, </a:t>
            </a:r>
            <a:r>
              <a:rPr lang="nl-NL" dirty="0" smtClean="0"/>
              <a:t>onderzoek </a:t>
            </a:r>
            <a:r>
              <a:rPr lang="nl-NL" dirty="0"/>
              <a:t>zelf! </a:t>
            </a:r>
          </a:p>
        </p:txBody>
      </p:sp>
      <p:pic>
        <p:nvPicPr>
          <p:cNvPr id="6" name="Afbeelding 5"/>
          <p:cNvPicPr>
            <a:picLocks noChangeAspect="1"/>
          </p:cNvPicPr>
          <p:nvPr/>
        </p:nvPicPr>
        <p:blipFill rotWithShape="1">
          <a:blip r:embed="rId3">
            <a:extLst>
              <a:ext uri="{BEBA8EAE-BF5A-486C-A8C5-ECC9F3942E4B}">
                <a14:imgProps xmlns:a14="http://schemas.microsoft.com/office/drawing/2010/main">
                  <a14:imgLayer r:embed="rId4">
                    <a14:imgEffect>
                      <a14:backgroundRemoval t="1382" b="97755" l="192" r="100000"/>
                    </a14:imgEffect>
                  </a14:imgLayer>
                </a14:imgProps>
              </a:ext>
            </a:extLst>
          </a:blip>
          <a:srcRect l="5127" t="2636" r="5372" b="7831"/>
          <a:stretch/>
        </p:blipFill>
        <p:spPr>
          <a:xfrm>
            <a:off x="9432242" y="674401"/>
            <a:ext cx="2150157" cy="2385791"/>
          </a:xfrm>
          <a:prstGeom prst="rect">
            <a:avLst/>
          </a:prstGeom>
        </p:spPr>
      </p:pic>
    </p:spTree>
    <p:extLst>
      <p:ext uri="{BB962C8B-B14F-4D97-AF65-F5344CB8AC3E}">
        <p14:creationId xmlns:p14="http://schemas.microsoft.com/office/powerpoint/2010/main" val="3482546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a:t/>
            </a:r>
            <a:br>
              <a:rPr lang="nl-NL" dirty="0"/>
            </a:br>
            <a:r>
              <a:rPr lang="nl-NL" dirty="0" smtClean="0"/>
              <a:t/>
            </a:r>
            <a:br>
              <a:rPr lang="nl-NL" dirty="0" smtClean="0"/>
            </a:br>
            <a:r>
              <a:rPr lang="nl-NL" sz="10700" dirty="0" smtClean="0">
                <a:latin typeface="Old English Text MT" panose="03040902040508030806" pitchFamily="66" charset="0"/>
              </a:rPr>
              <a:t>Oefening </a:t>
            </a:r>
            <a:endParaRPr lang="nl-NL" sz="10700" dirty="0">
              <a:latin typeface="Old English Text MT" panose="03040902040508030806" pitchFamily="66" charset="0"/>
            </a:endParaRPr>
          </a:p>
        </p:txBody>
      </p:sp>
      <p:sp>
        <p:nvSpPr>
          <p:cNvPr id="3" name="Tekstvak 2"/>
          <p:cNvSpPr txBox="1"/>
          <p:nvPr/>
        </p:nvSpPr>
        <p:spPr>
          <a:xfrm>
            <a:off x="3582781" y="4156364"/>
            <a:ext cx="5023263" cy="707886"/>
          </a:xfrm>
          <a:prstGeom prst="rect">
            <a:avLst/>
          </a:prstGeom>
          <a:solidFill>
            <a:srgbClr val="FF0000"/>
          </a:solidFill>
        </p:spPr>
        <p:txBody>
          <a:bodyPr wrap="square" rtlCol="0">
            <a:spAutoFit/>
          </a:bodyPr>
          <a:lstStyle/>
          <a:p>
            <a:pPr algn="ctr"/>
            <a:r>
              <a:rPr lang="nl-NL" sz="4000" dirty="0" smtClean="0">
                <a:solidFill>
                  <a:schemeClr val="bg1"/>
                </a:solidFill>
                <a:latin typeface="Verdana" panose="020B0604030504040204" pitchFamily="34" charset="0"/>
                <a:ea typeface="Verdana" panose="020B0604030504040204" pitchFamily="34" charset="0"/>
              </a:rPr>
              <a:t>Deurwaarder</a:t>
            </a:r>
            <a:endParaRPr lang="nl-NL" sz="4000" dirty="0">
              <a:solidFill>
                <a:schemeClr val="bg1"/>
              </a:solidFill>
              <a:latin typeface="Verdana" panose="020B0604030504040204" pitchFamily="34" charset="0"/>
              <a:ea typeface="Verdana" panose="020B0604030504040204" pitchFamily="34" charset="0"/>
            </a:endParaRPr>
          </a:p>
        </p:txBody>
      </p:sp>
      <p:sp>
        <p:nvSpPr>
          <p:cNvPr id="4" name="Rechthoek met diagonaal twee afgeschuinde hoeken 3"/>
          <p:cNvSpPr/>
          <p:nvPr/>
        </p:nvSpPr>
        <p:spPr>
          <a:xfrm>
            <a:off x="565486" y="529389"/>
            <a:ext cx="2346158" cy="110290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Wees rustig en kalm,</a:t>
            </a:r>
          </a:p>
          <a:p>
            <a:pPr algn="ctr"/>
            <a:r>
              <a:rPr lang="nl-NL" dirty="0" smtClean="0"/>
              <a:t>Blijf respectvol,</a:t>
            </a:r>
          </a:p>
          <a:p>
            <a:pPr algn="ctr"/>
            <a:r>
              <a:rPr lang="nl-NL" dirty="0" smtClean="0"/>
              <a:t>Praat beleeft.</a:t>
            </a:r>
            <a:endParaRPr lang="nl-NL" dirty="0"/>
          </a:p>
        </p:txBody>
      </p:sp>
    </p:spTree>
    <p:extLst>
      <p:ext uri="{BB962C8B-B14F-4D97-AF65-F5344CB8AC3E}">
        <p14:creationId xmlns:p14="http://schemas.microsoft.com/office/powerpoint/2010/main" val="40351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Affidavit </a:t>
            </a:r>
            <a:endParaRPr lang="nl-NL" dirty="0"/>
          </a:p>
        </p:txBody>
      </p:sp>
      <p:sp>
        <p:nvSpPr>
          <p:cNvPr id="3" name="Tijdelijke aanduiding voor inhoud 2"/>
          <p:cNvSpPr>
            <a:spLocks noGrp="1"/>
          </p:cNvSpPr>
          <p:nvPr>
            <p:ph idx="1"/>
          </p:nvPr>
        </p:nvSpPr>
        <p:spPr/>
        <p:txBody>
          <a:bodyPr/>
          <a:lstStyle/>
          <a:p>
            <a:r>
              <a:rPr lang="nl-NL" dirty="0" smtClean="0"/>
              <a:t>In de recht-bank wordt niemand geloofd zonder eed</a:t>
            </a:r>
          </a:p>
          <a:p>
            <a:r>
              <a:rPr lang="nl-NL" dirty="0" smtClean="0"/>
              <a:t>Hij/zij heeft onder ede bevestigd</a:t>
            </a:r>
          </a:p>
          <a:p>
            <a:r>
              <a:rPr lang="nl-NL" dirty="0" smtClean="0"/>
              <a:t>Doel</a:t>
            </a:r>
          </a:p>
          <a:p>
            <a:r>
              <a:rPr lang="nl-NL" dirty="0" smtClean="0"/>
              <a:t>Doeleinden </a:t>
            </a:r>
          </a:p>
          <a:p>
            <a:endParaRPr lang="nl-NL" dirty="0"/>
          </a:p>
        </p:txBody>
      </p:sp>
    </p:spTree>
    <p:extLst>
      <p:ext uri="{BB962C8B-B14F-4D97-AF65-F5344CB8AC3E}">
        <p14:creationId xmlns:p14="http://schemas.microsoft.com/office/powerpoint/2010/main" val="80044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ZHO – Zekerheidsstelling Overeenkomst</a:t>
            </a:r>
            <a:br>
              <a:rPr lang="nl-NL" dirty="0" smtClean="0"/>
            </a:br>
            <a:r>
              <a:rPr lang="nl-NL" dirty="0" smtClean="0"/>
              <a:t>-Intro-</a:t>
            </a:r>
            <a:endParaRPr lang="nl-NL" dirty="0"/>
          </a:p>
        </p:txBody>
      </p:sp>
      <p:sp>
        <p:nvSpPr>
          <p:cNvPr id="3" name="Tijdelijke aanduiding voor inhoud 2"/>
          <p:cNvSpPr>
            <a:spLocks noGrp="1"/>
          </p:cNvSpPr>
          <p:nvPr>
            <p:ph idx="1"/>
          </p:nvPr>
        </p:nvSpPr>
        <p:spPr/>
        <p:txBody>
          <a:bodyPr>
            <a:normAutofit/>
          </a:bodyPr>
          <a:lstStyle/>
          <a:p>
            <a:r>
              <a:rPr lang="nl-NL" dirty="0" smtClean="0"/>
              <a:t>Definitie </a:t>
            </a:r>
          </a:p>
          <a:p>
            <a:r>
              <a:rPr lang="nl-NL" dirty="0" smtClean="0"/>
              <a:t>Waarom</a:t>
            </a:r>
          </a:p>
          <a:p>
            <a:pPr lvl="1"/>
            <a:r>
              <a:rPr lang="nl-NL" dirty="0" smtClean="0"/>
              <a:t>Opzet UCC-1</a:t>
            </a:r>
          </a:p>
          <a:p>
            <a:r>
              <a:rPr lang="nl-NL" dirty="0" smtClean="0"/>
              <a:t>Wanneer inzetten</a:t>
            </a:r>
          </a:p>
          <a:p>
            <a:pPr lvl="1"/>
            <a:r>
              <a:rPr lang="nl-NL" dirty="0" smtClean="0"/>
              <a:t>Afwijzen </a:t>
            </a:r>
          </a:p>
          <a:p>
            <a:r>
              <a:rPr lang="nl-NL" dirty="0" smtClean="0"/>
              <a:t>Apostille</a:t>
            </a:r>
            <a:endParaRPr lang="nl-NL" dirty="0"/>
          </a:p>
        </p:txBody>
      </p:sp>
      <p:sp>
        <p:nvSpPr>
          <p:cNvPr id="4" name="Tekstvak 3"/>
          <p:cNvSpPr txBox="1"/>
          <p:nvPr/>
        </p:nvSpPr>
        <p:spPr>
          <a:xfrm>
            <a:off x="10896597" y="5962135"/>
            <a:ext cx="729205" cy="369332"/>
          </a:xfrm>
          <a:prstGeom prst="rect">
            <a:avLst/>
          </a:prstGeom>
          <a:noFill/>
        </p:spPr>
        <p:txBody>
          <a:bodyPr wrap="square" rtlCol="0">
            <a:spAutoFit/>
          </a:bodyPr>
          <a:lstStyle/>
          <a:p>
            <a:pPr algn="ctr"/>
            <a:r>
              <a:rPr lang="nl-NL" dirty="0" smtClean="0">
                <a:latin typeface="Agency FB" panose="020B0503020202020204" pitchFamily="34" charset="0"/>
              </a:rPr>
              <a:t>1 van 3</a:t>
            </a:r>
            <a:endParaRPr lang="nl-NL" dirty="0">
              <a:latin typeface="Agency FB" panose="020B0503020202020204" pitchFamily="34" charset="0"/>
            </a:endParaRPr>
          </a:p>
        </p:txBody>
      </p:sp>
    </p:spTree>
    <p:extLst>
      <p:ext uri="{BB962C8B-B14F-4D97-AF65-F5344CB8AC3E}">
        <p14:creationId xmlns:p14="http://schemas.microsoft.com/office/powerpoint/2010/main" val="332181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ZHO – Zekerheidsstelling Overeenkomst</a:t>
            </a:r>
            <a:br>
              <a:rPr lang="nl-NL" dirty="0" smtClean="0"/>
            </a:br>
            <a:r>
              <a:rPr lang="nl-NL" dirty="0" smtClean="0"/>
              <a:t>-3 private contracten-</a:t>
            </a:r>
            <a:endParaRPr lang="nl-NL"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NL" dirty="0" err="1" smtClean="0"/>
              <a:t>Privat</a:t>
            </a:r>
            <a:r>
              <a:rPr lang="nl-NL" dirty="0" smtClean="0"/>
              <a:t> Agreement</a:t>
            </a:r>
          </a:p>
          <a:p>
            <a:pPr marL="457200" indent="-457200">
              <a:buFont typeface="+mj-lt"/>
              <a:buAutoNum type="arabicPeriod"/>
            </a:pPr>
            <a:r>
              <a:rPr lang="nl-NL" dirty="0" err="1" smtClean="0"/>
              <a:t>Hold</a:t>
            </a:r>
            <a:r>
              <a:rPr lang="nl-NL" dirty="0" smtClean="0"/>
              <a:t> </a:t>
            </a:r>
            <a:r>
              <a:rPr lang="nl-NL" dirty="0" err="1" smtClean="0"/>
              <a:t>Harmless</a:t>
            </a:r>
            <a:r>
              <a:rPr lang="nl-NL" dirty="0" smtClean="0"/>
              <a:t> </a:t>
            </a:r>
            <a:r>
              <a:rPr lang="nl-NL" dirty="0" err="1" smtClean="0"/>
              <a:t>and</a:t>
            </a:r>
            <a:r>
              <a:rPr lang="nl-NL" dirty="0" smtClean="0"/>
              <a:t> </a:t>
            </a:r>
            <a:r>
              <a:rPr lang="nl-NL" dirty="0" err="1" smtClean="0"/>
              <a:t>Indemnity</a:t>
            </a:r>
            <a:r>
              <a:rPr lang="nl-NL" dirty="0" smtClean="0"/>
              <a:t> Agreement</a:t>
            </a:r>
          </a:p>
          <a:p>
            <a:pPr marL="457200" indent="-457200">
              <a:buFont typeface="+mj-lt"/>
              <a:buAutoNum type="arabicPeriod"/>
            </a:pPr>
            <a:r>
              <a:rPr lang="nl-NL" dirty="0" smtClean="0"/>
              <a:t>Security Agreement</a:t>
            </a:r>
          </a:p>
          <a:p>
            <a:pPr marL="0" indent="0" algn="ctr">
              <a:buNone/>
            </a:pPr>
            <a:r>
              <a:rPr lang="nl-NL" sz="2000" dirty="0" smtClean="0">
                <a:solidFill>
                  <a:srgbClr val="FF0000"/>
                </a:solidFill>
                <a:latin typeface="Verdana" panose="020B0604030504040204" pitchFamily="34" charset="0"/>
                <a:ea typeface="Verdana" panose="020B0604030504040204" pitchFamily="34" charset="0"/>
              </a:rPr>
              <a:t>Nu hebben wij een hogere aanspraak, en als de regering de stroman wil belasten, moet ze eerst mijn, wetteluck gezien hogere claim uitbetalen.</a:t>
            </a:r>
          </a:p>
          <a:p>
            <a:endParaRPr lang="nl-NL" sz="2000" dirty="0" smtClean="0">
              <a:solidFill>
                <a:schemeClr val="tx1"/>
              </a:solidFill>
              <a:latin typeface="Verdana" panose="020B0604030504040204" pitchFamily="34" charset="0"/>
              <a:ea typeface="Verdana" panose="020B0604030504040204" pitchFamily="34" charset="0"/>
            </a:endParaRPr>
          </a:p>
        </p:txBody>
      </p:sp>
      <p:sp>
        <p:nvSpPr>
          <p:cNvPr id="4" name="Tekstvak 3"/>
          <p:cNvSpPr txBox="1"/>
          <p:nvPr/>
        </p:nvSpPr>
        <p:spPr>
          <a:xfrm>
            <a:off x="10896597" y="5962135"/>
            <a:ext cx="729205" cy="369332"/>
          </a:xfrm>
          <a:prstGeom prst="rect">
            <a:avLst/>
          </a:prstGeom>
          <a:noFill/>
        </p:spPr>
        <p:txBody>
          <a:bodyPr wrap="square" rtlCol="0">
            <a:spAutoFit/>
          </a:bodyPr>
          <a:lstStyle/>
          <a:p>
            <a:pPr algn="ctr"/>
            <a:r>
              <a:rPr lang="nl-NL" dirty="0" smtClean="0">
                <a:latin typeface="Agency FB" panose="020B0503020202020204" pitchFamily="34" charset="0"/>
              </a:rPr>
              <a:t>2 van 3</a:t>
            </a:r>
            <a:endParaRPr lang="nl-NL" dirty="0">
              <a:latin typeface="Agency FB" panose="020B0503020202020204" pitchFamily="34" charset="0"/>
            </a:endParaRPr>
          </a:p>
        </p:txBody>
      </p:sp>
    </p:spTree>
    <p:extLst>
      <p:ext uri="{BB962C8B-B14F-4D97-AF65-F5344CB8AC3E}">
        <p14:creationId xmlns:p14="http://schemas.microsoft.com/office/powerpoint/2010/main" val="289742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ZHO – Zekerheidsstelling Overeenkomst</a:t>
            </a:r>
            <a:br>
              <a:rPr lang="nl-NL" dirty="0" smtClean="0"/>
            </a:br>
            <a:r>
              <a:rPr lang="nl-NL" dirty="0" smtClean="0"/>
              <a:t>-verdieping-</a:t>
            </a:r>
            <a:endParaRPr lang="nl-NL" dirty="0"/>
          </a:p>
        </p:txBody>
      </p:sp>
      <p:sp>
        <p:nvSpPr>
          <p:cNvPr id="3" name="Tijdelijke aanduiding voor inhoud 2"/>
          <p:cNvSpPr>
            <a:spLocks noGrp="1"/>
          </p:cNvSpPr>
          <p:nvPr>
            <p:ph idx="1"/>
          </p:nvPr>
        </p:nvSpPr>
        <p:spPr/>
        <p:txBody>
          <a:bodyPr>
            <a:normAutofit/>
          </a:bodyPr>
          <a:lstStyle/>
          <a:p>
            <a:r>
              <a:rPr lang="nl-NL" sz="2000" dirty="0" smtClean="0">
                <a:solidFill>
                  <a:schemeClr val="tx1"/>
                </a:solidFill>
                <a:latin typeface="Verdana" panose="020B0604030504040204" pitchFamily="34" charset="0"/>
                <a:ea typeface="Verdana" panose="020B0604030504040204" pitchFamily="34" charset="0"/>
              </a:rPr>
              <a:t>2 soorten bezit</a:t>
            </a:r>
          </a:p>
          <a:p>
            <a:r>
              <a:rPr lang="nl-NL" sz="2000" dirty="0" smtClean="0">
                <a:solidFill>
                  <a:schemeClr val="tx1"/>
                </a:solidFill>
                <a:latin typeface="Verdana" panose="020B0604030504040204" pitchFamily="34" charset="0"/>
                <a:ea typeface="Verdana" panose="020B0604030504040204" pitchFamily="34" charset="0"/>
              </a:rPr>
              <a:t>Wettelucke aanspraak</a:t>
            </a:r>
          </a:p>
          <a:p>
            <a:r>
              <a:rPr lang="nl-NL" sz="2000" dirty="0" smtClean="0">
                <a:solidFill>
                  <a:schemeClr val="tx1"/>
                </a:solidFill>
                <a:latin typeface="Verdana" panose="020B0604030504040204" pitchFamily="34" charset="0"/>
                <a:ea typeface="Verdana" panose="020B0604030504040204" pitchFamily="34" charset="0"/>
              </a:rPr>
              <a:t>Geboorte-akte</a:t>
            </a:r>
          </a:p>
          <a:p>
            <a:r>
              <a:rPr lang="nl-NL" sz="2000" dirty="0" smtClean="0">
                <a:solidFill>
                  <a:schemeClr val="tx1"/>
                </a:solidFill>
                <a:latin typeface="Verdana" panose="020B0604030504040204" pitchFamily="34" charset="0"/>
                <a:ea typeface="Verdana" panose="020B0604030504040204" pitchFamily="34" charset="0"/>
              </a:rPr>
              <a:t>De mens vertegenwoordigt de waarde</a:t>
            </a:r>
          </a:p>
          <a:p>
            <a:r>
              <a:rPr lang="nl-NL" sz="2000" dirty="0" smtClean="0">
                <a:solidFill>
                  <a:schemeClr val="tx1"/>
                </a:solidFill>
                <a:latin typeface="Verdana" panose="020B0604030504040204" pitchFamily="34" charset="0"/>
                <a:ea typeface="Verdana" panose="020B0604030504040204" pitchFamily="34" charset="0"/>
              </a:rPr>
              <a:t>Algemene volmacht</a:t>
            </a:r>
          </a:p>
          <a:p>
            <a:endParaRPr lang="nl-NL" sz="2000" dirty="0" smtClean="0">
              <a:solidFill>
                <a:schemeClr val="tx1"/>
              </a:solidFill>
              <a:latin typeface="Verdana" panose="020B0604030504040204" pitchFamily="34" charset="0"/>
              <a:ea typeface="Verdana" panose="020B0604030504040204" pitchFamily="34" charset="0"/>
            </a:endParaRPr>
          </a:p>
          <a:p>
            <a:endParaRPr lang="nl-NL" sz="2000" dirty="0" smtClean="0">
              <a:solidFill>
                <a:schemeClr val="tx1"/>
              </a:solidFill>
              <a:latin typeface="Verdana" panose="020B0604030504040204" pitchFamily="34" charset="0"/>
              <a:ea typeface="Verdana" panose="020B0604030504040204" pitchFamily="34" charset="0"/>
            </a:endParaRPr>
          </a:p>
        </p:txBody>
      </p:sp>
      <p:sp>
        <p:nvSpPr>
          <p:cNvPr id="4" name="Tekstvak 3"/>
          <p:cNvSpPr txBox="1"/>
          <p:nvPr/>
        </p:nvSpPr>
        <p:spPr>
          <a:xfrm>
            <a:off x="10896597" y="5962135"/>
            <a:ext cx="729205" cy="369332"/>
          </a:xfrm>
          <a:prstGeom prst="rect">
            <a:avLst/>
          </a:prstGeom>
          <a:noFill/>
        </p:spPr>
        <p:txBody>
          <a:bodyPr wrap="square" rtlCol="0">
            <a:spAutoFit/>
          </a:bodyPr>
          <a:lstStyle/>
          <a:p>
            <a:pPr algn="ctr"/>
            <a:r>
              <a:rPr lang="nl-NL" dirty="0">
                <a:latin typeface="Agency FB" panose="020B0503020202020204" pitchFamily="34" charset="0"/>
              </a:rPr>
              <a:t>3</a:t>
            </a:r>
            <a:r>
              <a:rPr lang="nl-NL" dirty="0" smtClean="0">
                <a:latin typeface="Agency FB" panose="020B0503020202020204" pitchFamily="34" charset="0"/>
              </a:rPr>
              <a:t> van 3</a:t>
            </a:r>
            <a:endParaRPr lang="nl-NL" dirty="0">
              <a:latin typeface="Agency FB" panose="020B0503020202020204" pitchFamily="34" charset="0"/>
            </a:endParaRPr>
          </a:p>
        </p:txBody>
      </p:sp>
    </p:spTree>
    <p:extLst>
      <p:ext uri="{BB962C8B-B14F-4D97-AF65-F5344CB8AC3E}">
        <p14:creationId xmlns:p14="http://schemas.microsoft.com/office/powerpoint/2010/main" val="257490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Soevereiniteit</a:t>
            </a:r>
            <a:br>
              <a:rPr lang="nl-NL" dirty="0" smtClean="0"/>
            </a:br>
            <a:r>
              <a:rPr lang="nl-NL" dirty="0" smtClean="0"/>
              <a:t>-fundamentele principes-</a:t>
            </a:r>
            <a:endParaRPr lang="nl-NL" dirty="0"/>
          </a:p>
        </p:txBody>
      </p:sp>
      <p:sp>
        <p:nvSpPr>
          <p:cNvPr id="3" name="Tijdelijke aanduiding voor inhoud 2"/>
          <p:cNvSpPr>
            <a:spLocks noGrp="1"/>
          </p:cNvSpPr>
          <p:nvPr>
            <p:ph idx="1"/>
          </p:nvPr>
        </p:nvSpPr>
        <p:spPr/>
        <p:txBody>
          <a:bodyPr/>
          <a:lstStyle/>
          <a:p>
            <a:r>
              <a:rPr lang="nl-NL" dirty="0" smtClean="0"/>
              <a:t>Eigen verantwoordeluckheid van keuzes</a:t>
            </a:r>
          </a:p>
          <a:p>
            <a:r>
              <a:rPr lang="nl-NL" dirty="0" smtClean="0"/>
              <a:t>Niet door een eed gedwongen om iemand anders te dienen</a:t>
            </a:r>
          </a:p>
          <a:p>
            <a:r>
              <a:rPr lang="nl-NL" dirty="0" smtClean="0"/>
              <a:t>Volg de natuurwetten en je hebt het recht om je eigen geschillen voor je eigen rechtbank op te lossen</a:t>
            </a:r>
          </a:p>
          <a:p>
            <a:r>
              <a:rPr lang="nl-NL" dirty="0" smtClean="0"/>
              <a:t>Vrije mensen kunnen andere vrije mensen aanklagen (dezelfde standing)</a:t>
            </a:r>
          </a:p>
          <a:p>
            <a:r>
              <a:rPr lang="nl-NL" dirty="0" smtClean="0"/>
              <a:t>Kan al zijn zaken zonder inmenging van buitenaf zelf regelen en zo een zelfbepaald leven leiden</a:t>
            </a:r>
            <a:endParaRPr lang="nl-NL" dirty="0"/>
          </a:p>
        </p:txBody>
      </p:sp>
      <p:sp>
        <p:nvSpPr>
          <p:cNvPr id="4" name="Traan 3"/>
          <p:cNvSpPr/>
          <p:nvPr/>
        </p:nvSpPr>
        <p:spPr>
          <a:xfrm>
            <a:off x="9047747" y="545207"/>
            <a:ext cx="2582776" cy="2177716"/>
          </a:xfrm>
          <a:prstGeom prst="teardrop">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dirty="0" smtClean="0"/>
              <a:t>Onderschat nooit </a:t>
            </a:r>
            <a:r>
              <a:rPr lang="nl-NL" sz="2800" dirty="0" smtClean="0">
                <a:latin typeface="Bradley Hand ITC" panose="03070402050302030203" pitchFamily="66" charset="0"/>
                <a:cs typeface="Alef" panose="00000500000000000000" pitchFamily="2" charset="-79"/>
              </a:rPr>
              <a:t>de kracht </a:t>
            </a:r>
            <a:r>
              <a:rPr lang="nl-NL" sz="2400" dirty="0" smtClean="0">
                <a:latin typeface="Alef" panose="00000500000000000000" pitchFamily="2" charset="-79"/>
                <a:cs typeface="Alef" panose="00000500000000000000" pitchFamily="2" charset="-79"/>
              </a:rPr>
              <a:t/>
            </a:r>
            <a:br>
              <a:rPr lang="nl-NL" sz="2400" dirty="0" smtClean="0">
                <a:latin typeface="Alef" panose="00000500000000000000" pitchFamily="2" charset="-79"/>
                <a:cs typeface="Alef" panose="00000500000000000000" pitchFamily="2" charset="-79"/>
              </a:rPr>
            </a:br>
            <a:r>
              <a:rPr lang="nl-NL" sz="1200" dirty="0" smtClean="0"/>
              <a:t>van kleine</a:t>
            </a:r>
            <a:r>
              <a:rPr lang="nl-NL" dirty="0" smtClean="0"/>
              <a:t> stapjes</a:t>
            </a:r>
            <a:endParaRPr lang="nl-NL" dirty="0"/>
          </a:p>
        </p:txBody>
      </p:sp>
    </p:spTree>
    <p:extLst>
      <p:ext uri="{BB962C8B-B14F-4D97-AF65-F5344CB8AC3E}">
        <p14:creationId xmlns:p14="http://schemas.microsoft.com/office/powerpoint/2010/main" val="409250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Maximes + Bijbelcitaten</a:t>
            </a:r>
            <a:endParaRPr lang="nl-NL" dirty="0"/>
          </a:p>
        </p:txBody>
      </p:sp>
      <p:sp>
        <p:nvSpPr>
          <p:cNvPr id="3" name="Tijdelijke aanduiding voor inhoud 2"/>
          <p:cNvSpPr>
            <a:spLocks noGrp="1"/>
          </p:cNvSpPr>
          <p:nvPr>
            <p:ph idx="1"/>
          </p:nvPr>
        </p:nvSpPr>
        <p:spPr/>
        <p:txBody>
          <a:bodyPr/>
          <a:lstStyle/>
          <a:p>
            <a:r>
              <a:rPr lang="nl-NL" dirty="0" smtClean="0"/>
              <a:t>Rechtssysteem is afgeleide van de Bijbel</a:t>
            </a:r>
          </a:p>
          <a:p>
            <a:r>
              <a:rPr lang="nl-NL" dirty="0" smtClean="0"/>
              <a:t>Maxime </a:t>
            </a:r>
          </a:p>
          <a:p>
            <a:endParaRPr lang="nl-NL" dirty="0" smtClean="0"/>
          </a:p>
          <a:p>
            <a:endParaRPr lang="nl-NL" dirty="0"/>
          </a:p>
        </p:txBody>
      </p:sp>
    </p:spTree>
    <p:extLst>
      <p:ext uri="{BB962C8B-B14F-4D97-AF65-F5344CB8AC3E}">
        <p14:creationId xmlns:p14="http://schemas.microsoft.com/office/powerpoint/2010/main" val="57121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Financiën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Geld</a:t>
            </a:r>
          </a:p>
          <a:p>
            <a:r>
              <a:rPr lang="nl-NL" dirty="0" smtClean="0"/>
              <a:t>April / mei 1933</a:t>
            </a:r>
          </a:p>
          <a:p>
            <a:r>
              <a:rPr lang="nl-NL" dirty="0" smtClean="0"/>
              <a:t>Corporaties</a:t>
            </a:r>
          </a:p>
          <a:p>
            <a:r>
              <a:rPr lang="nl-NL" dirty="0" smtClean="0"/>
              <a:t>Wettige betaalmiddelen</a:t>
            </a:r>
          </a:p>
          <a:p>
            <a:r>
              <a:rPr lang="nl-NL" dirty="0" smtClean="0"/>
              <a:t>Rekening-vereffening</a:t>
            </a:r>
          </a:p>
          <a:p>
            <a:r>
              <a:rPr lang="nl-NL" dirty="0" smtClean="0"/>
              <a:t>Alternatief </a:t>
            </a:r>
          </a:p>
          <a:p>
            <a:r>
              <a:rPr lang="nl-NL" dirty="0" smtClean="0"/>
              <a:t>Sociale verzekering</a:t>
            </a:r>
          </a:p>
          <a:p>
            <a:r>
              <a:rPr lang="nl-NL" dirty="0" smtClean="0"/>
              <a:t>Krediet </a:t>
            </a:r>
          </a:p>
          <a:p>
            <a:endParaRPr lang="nl-NL" dirty="0" smtClean="0"/>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95547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LLC</a:t>
            </a:r>
            <a:br>
              <a:rPr lang="nl-NL" dirty="0" smtClean="0"/>
            </a:br>
            <a:r>
              <a:rPr lang="nl-NL" dirty="0" smtClean="0"/>
              <a:t>Live-Life-Claim</a:t>
            </a:r>
            <a:endParaRPr lang="nl-NL" dirty="0"/>
          </a:p>
        </p:txBody>
      </p:sp>
      <p:sp>
        <p:nvSpPr>
          <p:cNvPr id="3" name="Tijdelijke aanduiding voor inhoud 2"/>
          <p:cNvSpPr>
            <a:spLocks noGrp="1"/>
          </p:cNvSpPr>
          <p:nvPr>
            <p:ph idx="1"/>
          </p:nvPr>
        </p:nvSpPr>
        <p:spPr/>
        <p:txBody>
          <a:bodyPr/>
          <a:lstStyle/>
          <a:p>
            <a:r>
              <a:rPr lang="nl-NL" dirty="0" smtClean="0"/>
              <a:t>Wat is het?</a:t>
            </a:r>
          </a:p>
          <a:p>
            <a:r>
              <a:rPr lang="nl-NL" dirty="0" smtClean="0"/>
              <a:t>Ontstaan</a:t>
            </a:r>
          </a:p>
          <a:p>
            <a:r>
              <a:rPr lang="nl-NL" dirty="0" smtClean="0"/>
              <a:t>Nut en belang</a:t>
            </a:r>
          </a:p>
          <a:p>
            <a:r>
              <a:rPr lang="nl-NL" dirty="0"/>
              <a:t>Wat kun je ermee</a:t>
            </a:r>
            <a:r>
              <a:rPr lang="nl-NL" dirty="0" smtClean="0"/>
              <a:t>?</a:t>
            </a:r>
          </a:p>
          <a:p>
            <a:endParaRPr lang="nl-NL" dirty="0"/>
          </a:p>
        </p:txBody>
      </p:sp>
      <p:sp>
        <p:nvSpPr>
          <p:cNvPr id="5" name="Tekstvak 4"/>
          <p:cNvSpPr txBox="1"/>
          <p:nvPr/>
        </p:nvSpPr>
        <p:spPr>
          <a:xfrm>
            <a:off x="10896597" y="5962135"/>
            <a:ext cx="729205" cy="369332"/>
          </a:xfrm>
          <a:prstGeom prst="rect">
            <a:avLst/>
          </a:prstGeom>
          <a:noFill/>
        </p:spPr>
        <p:txBody>
          <a:bodyPr wrap="square" rtlCol="0">
            <a:spAutoFit/>
          </a:bodyPr>
          <a:lstStyle/>
          <a:p>
            <a:pPr algn="ctr"/>
            <a:r>
              <a:rPr lang="nl-NL" dirty="0" smtClean="0">
                <a:latin typeface="Agency FB" panose="020B0503020202020204" pitchFamily="34" charset="0"/>
              </a:rPr>
              <a:t>1 van 3</a:t>
            </a:r>
            <a:endParaRPr lang="nl-NL" dirty="0">
              <a:latin typeface="Agency FB" panose="020B0503020202020204" pitchFamily="34" charset="0"/>
            </a:endParaRPr>
          </a:p>
        </p:txBody>
      </p:sp>
    </p:spTree>
    <p:extLst>
      <p:ext uri="{BB962C8B-B14F-4D97-AF65-F5344CB8AC3E}">
        <p14:creationId xmlns:p14="http://schemas.microsoft.com/office/powerpoint/2010/main" val="14296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LLC</a:t>
            </a:r>
            <a:br>
              <a:rPr lang="nl-NL" dirty="0" smtClean="0"/>
            </a:br>
            <a:r>
              <a:rPr lang="nl-NL" dirty="0" smtClean="0"/>
              <a:t>Live-Life-Claim</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Niet lost at </a:t>
            </a:r>
            <a:r>
              <a:rPr lang="nl-NL" dirty="0" err="1" smtClean="0"/>
              <a:t>sea</a:t>
            </a:r>
            <a:endParaRPr lang="nl-NL" dirty="0" smtClean="0"/>
          </a:p>
          <a:p>
            <a:pPr lvl="1"/>
            <a:r>
              <a:rPr lang="nl-NL" dirty="0" smtClean="0"/>
              <a:t>DNA, pasfoto en autograph, postzegel en poststuknummer</a:t>
            </a:r>
          </a:p>
          <a:p>
            <a:pPr lvl="1"/>
            <a:r>
              <a:rPr lang="nl-NL" dirty="0" smtClean="0"/>
              <a:t>Ondertekend door 2 Levende Mensen</a:t>
            </a:r>
          </a:p>
          <a:p>
            <a:r>
              <a:rPr lang="nl-NL" dirty="0" smtClean="0"/>
              <a:t>Correct-</a:t>
            </a:r>
            <a:r>
              <a:rPr lang="nl-NL" dirty="0" err="1" smtClean="0"/>
              <a:t>sentence</a:t>
            </a:r>
            <a:r>
              <a:rPr lang="nl-NL" dirty="0" smtClean="0"/>
              <a:t>-</a:t>
            </a:r>
            <a:r>
              <a:rPr lang="nl-NL" dirty="0" err="1" smtClean="0"/>
              <a:t>parse</a:t>
            </a:r>
            <a:r>
              <a:rPr lang="nl-NL" dirty="0" smtClean="0"/>
              <a:t>-syntax-grammer (eenduidige uitleg)</a:t>
            </a:r>
          </a:p>
          <a:p>
            <a:r>
              <a:rPr lang="nl-NL" dirty="0" smtClean="0"/>
              <a:t>Contract met jezelf (Postmaster, rechter, bankier, notaris, beneficiair, etc.)</a:t>
            </a:r>
          </a:p>
          <a:p>
            <a:r>
              <a:rPr lang="nl-NL" dirty="0" smtClean="0"/>
              <a:t>Jouw </a:t>
            </a:r>
            <a:r>
              <a:rPr lang="nl-NL" dirty="0" err="1" smtClean="0"/>
              <a:t>familie-naam</a:t>
            </a:r>
            <a:r>
              <a:rPr lang="nl-NL" dirty="0" smtClean="0"/>
              <a:t> onder jouw copyright</a:t>
            </a:r>
          </a:p>
          <a:p>
            <a:r>
              <a:rPr lang="nl-NL" dirty="0" smtClean="0"/>
              <a:t>Jij beneficiair bent Trustfonds uit jouw </a:t>
            </a:r>
            <a:r>
              <a:rPr lang="nl-NL" dirty="0" err="1" smtClean="0"/>
              <a:t>geboorte-akte</a:t>
            </a:r>
            <a:endParaRPr lang="nl-NL" dirty="0" smtClean="0"/>
          </a:p>
          <a:p>
            <a:endParaRPr lang="nl-NL" dirty="0"/>
          </a:p>
        </p:txBody>
      </p:sp>
      <p:sp>
        <p:nvSpPr>
          <p:cNvPr id="5" name="Tekstvak 4"/>
          <p:cNvSpPr txBox="1"/>
          <p:nvPr/>
        </p:nvSpPr>
        <p:spPr>
          <a:xfrm>
            <a:off x="10896597" y="5962135"/>
            <a:ext cx="729205" cy="369332"/>
          </a:xfrm>
          <a:prstGeom prst="rect">
            <a:avLst/>
          </a:prstGeom>
          <a:noFill/>
        </p:spPr>
        <p:txBody>
          <a:bodyPr wrap="square" rtlCol="0">
            <a:spAutoFit/>
          </a:bodyPr>
          <a:lstStyle/>
          <a:p>
            <a:pPr algn="ctr"/>
            <a:r>
              <a:rPr lang="nl-NL" dirty="0">
                <a:latin typeface="Agency FB" panose="020B0503020202020204" pitchFamily="34" charset="0"/>
              </a:rPr>
              <a:t>2</a:t>
            </a:r>
            <a:r>
              <a:rPr lang="nl-NL" dirty="0" smtClean="0">
                <a:latin typeface="Agency FB" panose="020B0503020202020204" pitchFamily="34" charset="0"/>
              </a:rPr>
              <a:t> van 3</a:t>
            </a:r>
            <a:endParaRPr lang="nl-NL" dirty="0">
              <a:latin typeface="Agency FB" panose="020B0503020202020204" pitchFamily="34" charset="0"/>
            </a:endParaRPr>
          </a:p>
        </p:txBody>
      </p:sp>
    </p:spTree>
    <p:extLst>
      <p:ext uri="{BB962C8B-B14F-4D97-AF65-F5344CB8AC3E}">
        <p14:creationId xmlns:p14="http://schemas.microsoft.com/office/powerpoint/2010/main" val="1745238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endParaRPr lang="nl-NL" dirty="0"/>
          </a:p>
        </p:txBody>
      </p:sp>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1074812071"/>
              </p:ext>
            </p:extLst>
          </p:nvPr>
        </p:nvGraphicFramePr>
        <p:xfrm>
          <a:off x="-2272458" y="982133"/>
          <a:ext cx="11757117" cy="4350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6"/>
          <p:cNvSpPr txBox="1"/>
          <p:nvPr/>
        </p:nvSpPr>
        <p:spPr>
          <a:xfrm>
            <a:off x="2649164" y="1779766"/>
            <a:ext cx="5719483" cy="2754809"/>
          </a:xfrm>
          <a:prstGeom prst="snip2DiagRect">
            <a:avLst/>
          </a:prstGeom>
          <a:solidFill>
            <a:srgbClr val="FFFF00"/>
          </a:solidFill>
          <a:ln w="28575">
            <a:solidFill>
              <a:srgbClr val="FFC000"/>
            </a:solidFill>
          </a:ln>
        </p:spPr>
        <p:txBody>
          <a:bodyPr wrap="square" rtlCol="0">
            <a:spAutoFit/>
          </a:bodyPr>
          <a:lstStyle/>
          <a:p>
            <a:r>
              <a:rPr lang="nl-NL" sz="2400" b="1" u="sng" dirty="0" smtClean="0"/>
              <a:t>Kijken in kansen</a:t>
            </a:r>
          </a:p>
          <a:p>
            <a:pPr marL="342900" indent="-342900">
              <a:buFont typeface="Arial" panose="020B0604020202020204" pitchFamily="34" charset="0"/>
              <a:buChar char="•"/>
            </a:pPr>
            <a:r>
              <a:rPr lang="nl-NL" sz="2400" dirty="0" smtClean="0"/>
              <a:t>Balen en accepteren</a:t>
            </a:r>
          </a:p>
          <a:p>
            <a:pPr marL="342900" indent="-342900">
              <a:buFont typeface="Arial" panose="020B0604020202020204" pitchFamily="34" charset="0"/>
              <a:buChar char="•"/>
            </a:pPr>
            <a:r>
              <a:rPr lang="nl-NL" sz="2400" dirty="0" smtClean="0"/>
              <a:t>Hier en nu: denken in mogeluckheden</a:t>
            </a:r>
          </a:p>
          <a:p>
            <a:pPr marL="342900" indent="-342900">
              <a:buFont typeface="Arial" panose="020B0604020202020204" pitchFamily="34" charset="0"/>
              <a:buChar char="•"/>
            </a:pPr>
            <a:r>
              <a:rPr lang="nl-NL" sz="2400" dirty="0" smtClean="0"/>
              <a:t>Inzet van hulpbronnen</a:t>
            </a:r>
          </a:p>
          <a:p>
            <a:pPr marL="342900" indent="-342900">
              <a:buFont typeface="Arial" panose="020B0604020202020204" pitchFamily="34" charset="0"/>
              <a:buChar char="•"/>
            </a:pPr>
            <a:r>
              <a:rPr lang="nl-NL" sz="2400" dirty="0" smtClean="0"/>
              <a:t>Kiezen, initiatief nemen</a:t>
            </a:r>
          </a:p>
          <a:p>
            <a:pPr marL="342900" indent="-342900">
              <a:buFont typeface="Arial" panose="020B0604020202020204" pitchFamily="34" charset="0"/>
              <a:buChar char="•"/>
            </a:pPr>
            <a:r>
              <a:rPr lang="nl-NL" sz="2400" dirty="0" smtClean="0"/>
              <a:t>Situatie verbeteren</a:t>
            </a:r>
          </a:p>
        </p:txBody>
      </p:sp>
      <p:sp>
        <p:nvSpPr>
          <p:cNvPr id="8" name="Tekstvak 7"/>
          <p:cNvSpPr txBox="1"/>
          <p:nvPr/>
        </p:nvSpPr>
        <p:spPr>
          <a:xfrm>
            <a:off x="4525634" y="1933017"/>
            <a:ext cx="3394682" cy="3000375"/>
          </a:xfrm>
          <a:prstGeom prst="plaque">
            <a:avLst/>
          </a:prstGeom>
          <a:solidFill>
            <a:srgbClr val="00B0F0"/>
          </a:solidFill>
        </p:spPr>
        <p:txBody>
          <a:bodyPr wrap="square" rtlCol="0">
            <a:spAutoFit/>
          </a:bodyPr>
          <a:lstStyle/>
          <a:p>
            <a:r>
              <a:rPr lang="nl-NL" sz="2400" b="1" u="sng" dirty="0" smtClean="0"/>
              <a:t>Basiswaarden</a:t>
            </a:r>
          </a:p>
          <a:p>
            <a:pPr marL="342900" indent="-342900">
              <a:buFont typeface="Arial" panose="020B0604020202020204" pitchFamily="34" charset="0"/>
              <a:buChar char="•"/>
            </a:pPr>
            <a:r>
              <a:rPr lang="nl-NL" sz="2400" dirty="0" smtClean="0"/>
              <a:t>Waarheid</a:t>
            </a:r>
          </a:p>
          <a:p>
            <a:pPr marL="342900" indent="-342900">
              <a:buFont typeface="Arial" panose="020B0604020202020204" pitchFamily="34" charset="0"/>
              <a:buChar char="•"/>
            </a:pPr>
            <a:r>
              <a:rPr lang="nl-NL" sz="2400" dirty="0" smtClean="0"/>
              <a:t>Rechtschapenheid</a:t>
            </a:r>
          </a:p>
          <a:p>
            <a:pPr marL="342900" indent="-342900">
              <a:buFont typeface="Arial" panose="020B0604020202020204" pitchFamily="34" charset="0"/>
              <a:buChar char="•"/>
            </a:pPr>
            <a:r>
              <a:rPr lang="nl-NL" sz="2400" dirty="0" smtClean="0"/>
              <a:t>Vrede</a:t>
            </a:r>
          </a:p>
          <a:p>
            <a:pPr marL="342900" indent="-342900">
              <a:buFont typeface="Arial" panose="020B0604020202020204" pitchFamily="34" charset="0"/>
              <a:buChar char="•"/>
            </a:pPr>
            <a:r>
              <a:rPr lang="nl-NL" sz="2400" dirty="0" smtClean="0"/>
              <a:t>Liefde</a:t>
            </a:r>
          </a:p>
          <a:p>
            <a:pPr marL="342900" indent="-342900">
              <a:buFont typeface="Arial" panose="020B0604020202020204" pitchFamily="34" charset="0"/>
              <a:buChar char="•"/>
            </a:pPr>
            <a:r>
              <a:rPr lang="nl-NL" sz="2400" dirty="0" smtClean="0"/>
              <a:t>Geweldloosheid</a:t>
            </a:r>
            <a:endParaRPr lang="nl-NL" sz="2400" dirty="0"/>
          </a:p>
        </p:txBody>
      </p:sp>
    </p:spTree>
    <p:extLst>
      <p:ext uri="{BB962C8B-B14F-4D97-AF65-F5344CB8AC3E}">
        <p14:creationId xmlns:p14="http://schemas.microsoft.com/office/powerpoint/2010/main" val="21476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P spid="7" grpId="1"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			LLC</a:t>
            </a:r>
            <a:br>
              <a:rPr lang="nl-NL" dirty="0" smtClean="0"/>
            </a:br>
            <a:r>
              <a:rPr lang="nl-NL" dirty="0" smtClean="0"/>
              <a:t>		opmaken</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p:txBody>
      </p:sp>
      <p:pic>
        <p:nvPicPr>
          <p:cNvPr id="4" name="Afbeelding 3"/>
          <p:cNvPicPr>
            <a:picLocks noChangeAspect="1"/>
          </p:cNvPicPr>
          <p:nvPr/>
        </p:nvPicPr>
        <p:blipFill rotWithShape="1">
          <a:blip r:embed="rId3"/>
          <a:srcRect t="2515" b="6106"/>
          <a:stretch/>
        </p:blipFill>
        <p:spPr>
          <a:xfrm>
            <a:off x="4159624" y="-23294"/>
            <a:ext cx="5332578" cy="6881294"/>
          </a:xfrm>
          <a:prstGeom prst="rect">
            <a:avLst/>
          </a:prstGeom>
        </p:spPr>
      </p:pic>
    </p:spTree>
    <p:extLst>
      <p:ext uri="{BB962C8B-B14F-4D97-AF65-F5344CB8AC3E}">
        <p14:creationId xmlns:p14="http://schemas.microsoft.com/office/powerpoint/2010/main" val="120560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Bewustzijn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Ik </a:t>
            </a:r>
            <a:r>
              <a:rPr lang="nl-NL" i="1" dirty="0" smtClean="0"/>
              <a:t>ben </a:t>
            </a:r>
            <a:r>
              <a:rPr lang="nl-NL" dirty="0" smtClean="0"/>
              <a:t>een mens en ik </a:t>
            </a:r>
            <a:r>
              <a:rPr lang="nl-NL" i="1" dirty="0" smtClean="0"/>
              <a:t>heb </a:t>
            </a:r>
            <a:r>
              <a:rPr lang="nl-NL" dirty="0" smtClean="0"/>
              <a:t>een ‘natuurlijk persoon’</a:t>
            </a:r>
          </a:p>
          <a:p>
            <a:r>
              <a:rPr lang="nl-NL" dirty="0"/>
              <a:t>De mens bepaalt zijn/haar eigen contractvoorwaarden</a:t>
            </a:r>
          </a:p>
          <a:p>
            <a:pPr marL="0" indent="0">
              <a:buNone/>
            </a:pPr>
            <a:endParaRPr lang="nl-NL" dirty="0" smtClean="0"/>
          </a:p>
          <a:p>
            <a:r>
              <a:rPr lang="nl-NL" dirty="0"/>
              <a:t>Ik </a:t>
            </a:r>
            <a:r>
              <a:rPr lang="nl-NL" i="1" dirty="0"/>
              <a:t>ben </a:t>
            </a:r>
            <a:r>
              <a:rPr lang="nl-NL" dirty="0"/>
              <a:t>een mens en ik </a:t>
            </a:r>
            <a:r>
              <a:rPr lang="nl-NL" i="1" dirty="0"/>
              <a:t>heb </a:t>
            </a:r>
            <a:r>
              <a:rPr lang="nl-NL" dirty="0"/>
              <a:t>een ‘natuurlijk persoon’</a:t>
            </a:r>
          </a:p>
          <a:p>
            <a:r>
              <a:rPr lang="nl-NL" dirty="0" smtClean="0"/>
              <a:t>De </a:t>
            </a:r>
            <a:r>
              <a:rPr lang="nl-NL" dirty="0"/>
              <a:t>‘natuurlijk persoon’ ben je nodig om contracten af te kunnen sluiten</a:t>
            </a:r>
          </a:p>
          <a:p>
            <a:r>
              <a:rPr lang="nl-NL" dirty="0"/>
              <a:t>De overheid heeft jouw ‘natuurlijk persoon’ nodig om over jou als onwetende mens te kunnen regeren en </a:t>
            </a:r>
            <a:r>
              <a:rPr lang="nl-NL" dirty="0" smtClean="0"/>
              <a:t>beschikken</a:t>
            </a:r>
            <a:endParaRPr lang="nl-NL" dirty="0"/>
          </a:p>
        </p:txBody>
      </p:sp>
      <p:sp>
        <p:nvSpPr>
          <p:cNvPr id="4" name="Staande oorkonde 3"/>
          <p:cNvSpPr/>
          <p:nvPr/>
        </p:nvSpPr>
        <p:spPr>
          <a:xfrm>
            <a:off x="7817224" y="170329"/>
            <a:ext cx="4195482" cy="211567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smtClean="0">
                <a:latin typeface="Alef" panose="00000500000000000000" pitchFamily="2" charset="-79"/>
                <a:cs typeface="Alef" panose="00000500000000000000" pitchFamily="2" charset="-79"/>
              </a:rPr>
              <a:t>Weten is niet genoeg:</a:t>
            </a:r>
            <a:br>
              <a:rPr lang="nl-NL" dirty="0" smtClean="0">
                <a:latin typeface="Alef" panose="00000500000000000000" pitchFamily="2" charset="-79"/>
                <a:cs typeface="Alef" panose="00000500000000000000" pitchFamily="2" charset="-79"/>
              </a:rPr>
            </a:br>
            <a:r>
              <a:rPr lang="nl-NL" dirty="0" smtClean="0">
                <a:latin typeface="Alef" panose="00000500000000000000" pitchFamily="2" charset="-79"/>
                <a:cs typeface="Alef" panose="00000500000000000000" pitchFamily="2" charset="-79"/>
              </a:rPr>
              <a:t>we moeten Toepassen…</a:t>
            </a:r>
          </a:p>
          <a:p>
            <a:pPr algn="ctr"/>
            <a:endParaRPr lang="nl-NL" dirty="0">
              <a:latin typeface="Alef" panose="00000500000000000000" pitchFamily="2" charset="-79"/>
              <a:cs typeface="Alef" panose="00000500000000000000" pitchFamily="2" charset="-79"/>
            </a:endParaRPr>
          </a:p>
          <a:p>
            <a:pPr algn="ctr"/>
            <a:r>
              <a:rPr lang="nl-NL" dirty="0" smtClean="0">
                <a:latin typeface="Alef" panose="00000500000000000000" pitchFamily="2" charset="-79"/>
                <a:cs typeface="Alef" panose="00000500000000000000" pitchFamily="2" charset="-79"/>
              </a:rPr>
              <a:t>Willen is niet genoeg</a:t>
            </a:r>
            <a:br>
              <a:rPr lang="nl-NL" dirty="0" smtClean="0">
                <a:latin typeface="Alef" panose="00000500000000000000" pitchFamily="2" charset="-79"/>
                <a:cs typeface="Alef" panose="00000500000000000000" pitchFamily="2" charset="-79"/>
              </a:rPr>
            </a:br>
            <a:r>
              <a:rPr lang="nl-NL" dirty="0" smtClean="0">
                <a:latin typeface="Alef" panose="00000500000000000000" pitchFamily="2" charset="-79"/>
                <a:cs typeface="Alef" panose="00000500000000000000" pitchFamily="2" charset="-79"/>
              </a:rPr>
              <a:t>we moeten Doen!</a:t>
            </a:r>
            <a:endParaRPr lang="nl-N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7660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Bewustzijn </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Ik ben René, een Levende Man. </a:t>
            </a:r>
          </a:p>
          <a:p>
            <a:pPr marL="0" indent="0">
              <a:buNone/>
            </a:pPr>
            <a:r>
              <a:rPr lang="nl-NL" dirty="0" smtClean="0"/>
              <a:t>Vrij en soeverein geboren uit de families Niemeijer en Turksma.</a:t>
            </a:r>
          </a:p>
          <a:p>
            <a:pPr marL="0" indent="0">
              <a:buNone/>
            </a:pPr>
            <a:r>
              <a:rPr lang="nl-NL" dirty="0" smtClean="0"/>
              <a:t>Ik woon in het gebied dat bekend is onder de naam Roden.</a:t>
            </a:r>
          </a:p>
          <a:p>
            <a:pPr marL="0" indent="0">
              <a:buNone/>
            </a:pPr>
            <a:r>
              <a:rPr lang="nl-NL" dirty="0" smtClean="0"/>
              <a:t>Ik reis van A naar B</a:t>
            </a:r>
            <a:endParaRPr lang="nl-NL" dirty="0"/>
          </a:p>
        </p:txBody>
      </p:sp>
    </p:spTree>
    <p:extLst>
      <p:ext uri="{BB962C8B-B14F-4D97-AF65-F5344CB8AC3E}">
        <p14:creationId xmlns:p14="http://schemas.microsoft.com/office/powerpoint/2010/main" val="2427896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Natuur(</a:t>
            </a:r>
            <a:r>
              <a:rPr lang="nl-NL" dirty="0" err="1" smtClean="0"/>
              <a:t>lucke</a:t>
            </a:r>
            <a:r>
              <a:rPr lang="nl-NL" dirty="0" smtClean="0"/>
              <a:t>) wetten </a:t>
            </a:r>
            <a:endParaRPr lang="nl-NL" dirty="0"/>
          </a:p>
        </p:txBody>
      </p:sp>
      <p:sp>
        <p:nvSpPr>
          <p:cNvPr id="3" name="Tijdelijke aanduiding voor inhoud 2"/>
          <p:cNvSpPr>
            <a:spLocks noGrp="1"/>
          </p:cNvSpPr>
          <p:nvPr>
            <p:ph sz="half" idx="1"/>
          </p:nvPr>
        </p:nvSpPr>
        <p:spPr/>
        <p:txBody>
          <a:bodyPr>
            <a:normAutofit lnSpcReduction="10000"/>
          </a:bodyPr>
          <a:lstStyle/>
          <a:p>
            <a:r>
              <a:rPr lang="nl-NL" dirty="0" smtClean="0"/>
              <a:t>Wet van de zwaartekracht</a:t>
            </a:r>
          </a:p>
          <a:p>
            <a:r>
              <a:rPr lang="nl-NL" dirty="0" smtClean="0"/>
              <a:t>Wet van actie en reactie</a:t>
            </a:r>
          </a:p>
          <a:p>
            <a:r>
              <a:rPr lang="nl-NL" dirty="0" smtClean="0"/>
              <a:t>Wet van compensatie</a:t>
            </a:r>
          </a:p>
          <a:p>
            <a:r>
              <a:rPr lang="nl-NL" dirty="0" smtClean="0"/>
              <a:t>Wet van polariteit</a:t>
            </a:r>
          </a:p>
          <a:p>
            <a:r>
              <a:rPr lang="nl-NL" dirty="0" smtClean="0"/>
              <a:t>Wet van de ritmische beweging</a:t>
            </a:r>
          </a:p>
          <a:p>
            <a:r>
              <a:rPr lang="nl-NL" dirty="0" smtClean="0"/>
              <a:t>Wet van periodiciteit</a:t>
            </a:r>
          </a:p>
          <a:p>
            <a:r>
              <a:rPr lang="nl-NL" dirty="0" smtClean="0"/>
              <a:t>Wet van groei</a:t>
            </a:r>
            <a:endParaRPr lang="nl-NL" dirty="0"/>
          </a:p>
        </p:txBody>
      </p:sp>
      <p:sp>
        <p:nvSpPr>
          <p:cNvPr id="4" name="Tijdelijke aanduiding voor inhoud 3"/>
          <p:cNvSpPr>
            <a:spLocks noGrp="1"/>
          </p:cNvSpPr>
          <p:nvPr>
            <p:ph sz="half" idx="2"/>
          </p:nvPr>
        </p:nvSpPr>
        <p:spPr/>
        <p:txBody>
          <a:bodyPr>
            <a:normAutofit lnSpcReduction="10000"/>
          </a:bodyPr>
          <a:lstStyle/>
          <a:p>
            <a:r>
              <a:rPr lang="nl-NL" dirty="0" smtClean="0"/>
              <a:t>Wet van vibratie</a:t>
            </a:r>
          </a:p>
          <a:p>
            <a:r>
              <a:rPr lang="nl-NL" dirty="0" smtClean="0"/>
              <a:t>Wet van overvloed</a:t>
            </a:r>
          </a:p>
          <a:p>
            <a:r>
              <a:rPr lang="nl-NL" dirty="0" smtClean="0"/>
              <a:t>Wet van succes</a:t>
            </a:r>
          </a:p>
          <a:p>
            <a:r>
              <a:rPr lang="nl-NL" dirty="0" smtClean="0"/>
              <a:t>Wet van dienstbaarheid</a:t>
            </a:r>
          </a:p>
          <a:p>
            <a:r>
              <a:rPr lang="nl-NL" dirty="0" smtClean="0"/>
              <a:t>Wet van de aantrekking</a:t>
            </a:r>
          </a:p>
          <a:p>
            <a:r>
              <a:rPr lang="nl-NL" dirty="0" smtClean="0"/>
              <a:t>Wet van liefde</a:t>
            </a:r>
          </a:p>
          <a:p>
            <a:r>
              <a:rPr lang="nl-NL" dirty="0" smtClean="0"/>
              <a:t>Wet van behoud van energie</a:t>
            </a:r>
            <a:endParaRPr lang="nl-NL" dirty="0"/>
          </a:p>
        </p:txBody>
      </p:sp>
    </p:spTree>
    <p:extLst>
      <p:ext uri="{BB962C8B-B14F-4D97-AF65-F5344CB8AC3E}">
        <p14:creationId xmlns:p14="http://schemas.microsoft.com/office/powerpoint/2010/main" val="915025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Standing herstellen</a:t>
            </a:r>
            <a:endParaRPr lang="nl-NL" dirty="0"/>
          </a:p>
        </p:txBody>
      </p:sp>
      <p:sp>
        <p:nvSpPr>
          <p:cNvPr id="7" name="Tijdelijke aanduiding voor inhoud 6"/>
          <p:cNvSpPr>
            <a:spLocks noGrp="1"/>
          </p:cNvSpPr>
          <p:nvPr>
            <p:ph idx="1"/>
          </p:nvPr>
        </p:nvSpPr>
        <p:spPr/>
        <p:txBody>
          <a:bodyPr/>
          <a:lstStyle/>
          <a:p>
            <a:r>
              <a:rPr lang="nl-NL" dirty="0" smtClean="0"/>
              <a:t>Hoe dit te herstellen?</a:t>
            </a:r>
          </a:p>
          <a:p>
            <a:pPr lvl="1"/>
            <a:r>
              <a:rPr lang="nl-NL" dirty="0" smtClean="0"/>
              <a:t>Menseluck</a:t>
            </a:r>
          </a:p>
          <a:p>
            <a:pPr lvl="1"/>
            <a:r>
              <a:rPr lang="nl-NL" dirty="0" smtClean="0"/>
              <a:t>Los van de projecties</a:t>
            </a:r>
          </a:p>
          <a:p>
            <a:pPr lvl="1"/>
            <a:r>
              <a:rPr lang="nl-NL" dirty="0" smtClean="0"/>
              <a:t>(T)huis</a:t>
            </a:r>
          </a:p>
          <a:p>
            <a:r>
              <a:rPr lang="nl-NL" dirty="0" smtClean="0"/>
              <a:t>Respectvol </a:t>
            </a:r>
          </a:p>
          <a:p>
            <a:r>
              <a:rPr lang="nl-NL" dirty="0" smtClean="0"/>
              <a:t>Onderhoud </a:t>
            </a:r>
            <a:endParaRPr lang="nl-NL" dirty="0"/>
          </a:p>
        </p:txBody>
      </p:sp>
      <p:pic>
        <p:nvPicPr>
          <p:cNvPr id="8" name="Afbeelding 7"/>
          <p:cNvPicPr>
            <a:picLocks noChangeAspect="1"/>
          </p:cNvPicPr>
          <p:nvPr/>
        </p:nvPicPr>
        <p:blipFill rotWithShape="1">
          <a:blip r:embed="rId3"/>
          <a:srcRect t="2267" b="1617"/>
          <a:stretch/>
        </p:blipFill>
        <p:spPr>
          <a:xfrm>
            <a:off x="6027821" y="192505"/>
            <a:ext cx="4606339" cy="6486953"/>
          </a:xfrm>
          <a:prstGeom prst="rect">
            <a:avLst/>
          </a:prstGeom>
        </p:spPr>
      </p:pic>
    </p:spTree>
    <p:extLst>
      <p:ext uri="{BB962C8B-B14F-4D97-AF65-F5344CB8AC3E}">
        <p14:creationId xmlns:p14="http://schemas.microsoft.com/office/powerpoint/2010/main" val="9221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 Overdenking</a:t>
            </a:r>
            <a:endParaRPr lang="nl-NL" dirty="0"/>
          </a:p>
        </p:txBody>
      </p:sp>
      <p:sp>
        <p:nvSpPr>
          <p:cNvPr id="3" name="Tijdelijke aanduiding voor inhoud 2"/>
          <p:cNvSpPr>
            <a:spLocks noGrp="1"/>
          </p:cNvSpPr>
          <p:nvPr>
            <p:ph idx="1"/>
          </p:nvPr>
        </p:nvSpPr>
        <p:spPr/>
        <p:txBody>
          <a:bodyPr/>
          <a:lstStyle/>
          <a:p>
            <a:r>
              <a:rPr lang="nl-NL" dirty="0" smtClean="0"/>
              <a:t>Ben je nu een “natuurlijk persoon” of een mens of een Levende Man/Vrouw?</a:t>
            </a:r>
          </a:p>
          <a:p>
            <a:r>
              <a:rPr lang="nl-NL" dirty="0" smtClean="0"/>
              <a:t>Wanneer je buiten het huidige rechtssysteem wilt staan: </a:t>
            </a:r>
          </a:p>
          <a:p>
            <a:pPr lvl="1"/>
            <a:r>
              <a:rPr lang="nl-NL" dirty="0" smtClean="0"/>
              <a:t>Wat betekenen dan mensenrechten?</a:t>
            </a:r>
          </a:p>
          <a:p>
            <a:pPr lvl="1"/>
            <a:r>
              <a:rPr lang="nl-NL" dirty="0" smtClean="0"/>
              <a:t>Een regering of ideoism?</a:t>
            </a:r>
          </a:p>
          <a:p>
            <a:pPr lvl="1"/>
            <a:r>
              <a:rPr lang="nl-NL" dirty="0" smtClean="0"/>
              <a:t>Gekregen rechten of allodiale rechten?</a:t>
            </a:r>
            <a:endParaRPr lang="nl-NL" dirty="0"/>
          </a:p>
        </p:txBody>
      </p:sp>
    </p:spTree>
    <p:extLst>
      <p:ext uri="{BB962C8B-B14F-4D97-AF65-F5344CB8AC3E}">
        <p14:creationId xmlns:p14="http://schemas.microsoft.com/office/powerpoint/2010/main" val="407028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
        <p:cNvGrpSpPr/>
        <p:nvPr/>
      </p:nvGrpSpPr>
      <p:grpSpPr>
        <a:xfrm>
          <a:off x="0" y="0"/>
          <a:ext cx="0" cy="0"/>
          <a:chOff x="0" y="0"/>
          <a:chExt cx="0" cy="0"/>
        </a:xfrm>
      </p:grpSpPr>
      <p:sp>
        <p:nvSpPr>
          <p:cNvPr id="4" name="Ovaal 3"/>
          <p:cNvSpPr/>
          <p:nvPr/>
        </p:nvSpPr>
        <p:spPr>
          <a:xfrm rot="20696545">
            <a:off x="99433" y="630250"/>
            <a:ext cx="5041232" cy="143175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Onze reis is nooit klaar, </a:t>
            </a:r>
          </a:p>
          <a:p>
            <a:pPr algn="ctr"/>
            <a:r>
              <a:rPr lang="nl-NL" dirty="0" smtClean="0"/>
              <a:t>maar vergeet niet dat jij altijd bij elke terugval beter bent uitgerust dan daarvoor</a:t>
            </a:r>
            <a:endParaRPr lang="nl-NL" dirty="0"/>
          </a:p>
        </p:txBody>
      </p:sp>
      <p:sp>
        <p:nvSpPr>
          <p:cNvPr id="6" name="Stroomdiagram: Weergave 5"/>
          <p:cNvSpPr/>
          <p:nvPr/>
        </p:nvSpPr>
        <p:spPr>
          <a:xfrm>
            <a:off x="5240099" y="962526"/>
            <a:ext cx="4223084" cy="1636295"/>
          </a:xfrm>
          <a:prstGeom prst="flowChartDisp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Bewustheid is het begin van een transformatieproces, waarbij je kan kiezen voor een andere manier van zijn.</a:t>
            </a:r>
            <a:endParaRPr lang="nl-NL" dirty="0"/>
          </a:p>
        </p:txBody>
      </p:sp>
      <p:sp>
        <p:nvSpPr>
          <p:cNvPr id="5" name="Traan 4"/>
          <p:cNvSpPr/>
          <p:nvPr/>
        </p:nvSpPr>
        <p:spPr>
          <a:xfrm>
            <a:off x="8819148" y="613610"/>
            <a:ext cx="2755231" cy="1900990"/>
          </a:xfrm>
          <a:prstGeom prst="teardro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smtClean="0"/>
              <a:t>Je mag schreeuwen,</a:t>
            </a:r>
          </a:p>
          <a:p>
            <a:pPr algn="ctr"/>
            <a:r>
              <a:rPr lang="nl-NL" dirty="0" smtClean="0"/>
              <a:t>Je mag huilen.</a:t>
            </a:r>
          </a:p>
          <a:p>
            <a:pPr algn="ctr"/>
            <a:endParaRPr lang="nl-NL" dirty="0"/>
          </a:p>
          <a:p>
            <a:pPr algn="ctr"/>
            <a:r>
              <a:rPr lang="nl-NL" dirty="0" smtClean="0"/>
              <a:t>Maar je mag nooit opgeven</a:t>
            </a:r>
            <a:endParaRPr lang="nl-NL" dirty="0"/>
          </a:p>
        </p:txBody>
      </p:sp>
      <p:sp>
        <p:nvSpPr>
          <p:cNvPr id="7" name="Pijl-rechts 6"/>
          <p:cNvSpPr/>
          <p:nvPr/>
        </p:nvSpPr>
        <p:spPr>
          <a:xfrm rot="450076">
            <a:off x="2156904" y="1693492"/>
            <a:ext cx="2490537" cy="174457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Haal de </a:t>
            </a:r>
            <a:r>
              <a:rPr lang="nl-NL" b="1" dirty="0" smtClean="0"/>
              <a:t>moet</a:t>
            </a:r>
            <a:r>
              <a:rPr lang="nl-NL" dirty="0" smtClean="0"/>
              <a:t> eruit</a:t>
            </a:r>
          </a:p>
          <a:p>
            <a:pPr algn="ctr"/>
            <a:r>
              <a:rPr lang="nl-NL" dirty="0" smtClean="0"/>
              <a:t>&amp;</a:t>
            </a:r>
          </a:p>
          <a:p>
            <a:pPr algn="ctr"/>
            <a:r>
              <a:rPr lang="nl-NL" dirty="0" smtClean="0"/>
              <a:t>Hou de </a:t>
            </a:r>
            <a:r>
              <a:rPr lang="nl-NL" b="1" dirty="0" smtClean="0"/>
              <a:t>moed</a:t>
            </a:r>
            <a:r>
              <a:rPr lang="nl-NL" dirty="0" smtClean="0"/>
              <a:t> erin</a:t>
            </a:r>
            <a:endParaRPr lang="nl-NL" dirty="0"/>
          </a:p>
        </p:txBody>
      </p:sp>
      <p:sp>
        <p:nvSpPr>
          <p:cNvPr id="8" name="Stroomdiagram: Verbindingslijn 7"/>
          <p:cNvSpPr/>
          <p:nvPr/>
        </p:nvSpPr>
        <p:spPr>
          <a:xfrm rot="20887239">
            <a:off x="6711202" y="4725343"/>
            <a:ext cx="3206762" cy="143175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Moeizame wegen leiden vaak naar mooie bestemmingen</a:t>
            </a:r>
            <a:endParaRPr lang="nl-NL" dirty="0"/>
          </a:p>
        </p:txBody>
      </p:sp>
      <p:sp>
        <p:nvSpPr>
          <p:cNvPr id="10" name="Wolkvormig bijschrift 9"/>
          <p:cNvSpPr/>
          <p:nvPr/>
        </p:nvSpPr>
        <p:spPr>
          <a:xfrm rot="967135">
            <a:off x="7741839" y="3342526"/>
            <a:ext cx="3680039" cy="1619683"/>
          </a:xfrm>
          <a:prstGeom prst="cloudCallou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dirty="0" smtClean="0">
                <a:solidFill>
                  <a:srgbClr val="FF0000"/>
                </a:solidFill>
              </a:rPr>
              <a:t>Als je het kan dromen, kan je het doen</a:t>
            </a:r>
            <a:endParaRPr lang="nl-NL" dirty="0">
              <a:solidFill>
                <a:srgbClr val="FF0000"/>
              </a:solidFill>
            </a:endParaRPr>
          </a:p>
        </p:txBody>
      </p:sp>
      <p:sp>
        <p:nvSpPr>
          <p:cNvPr id="9" name="Ezelsoor 8"/>
          <p:cNvSpPr/>
          <p:nvPr/>
        </p:nvSpPr>
        <p:spPr>
          <a:xfrm>
            <a:off x="7641090" y="2680228"/>
            <a:ext cx="1708484" cy="61361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smtClean="0"/>
              <a:t>Be </a:t>
            </a:r>
            <a:r>
              <a:rPr lang="nl-NL" dirty="0" err="1" smtClean="0"/>
              <a:t>amazing</a:t>
            </a:r>
            <a:endParaRPr lang="nl-NL" dirty="0"/>
          </a:p>
        </p:txBody>
      </p:sp>
      <p:sp>
        <p:nvSpPr>
          <p:cNvPr id="15" name="Afgeronde rechthoek 14"/>
          <p:cNvSpPr/>
          <p:nvPr/>
        </p:nvSpPr>
        <p:spPr>
          <a:xfrm rot="20796957">
            <a:off x="648239" y="4716138"/>
            <a:ext cx="3543646" cy="123925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Soms zullen de mensen je keuzes niet begrijpen. En dat is niet erg, want je maakt ze ook niet voor hen.</a:t>
            </a:r>
            <a:endParaRPr lang="nl-NL" dirty="0"/>
          </a:p>
        </p:txBody>
      </p:sp>
      <p:sp>
        <p:nvSpPr>
          <p:cNvPr id="12" name="Stroomdiagram: Opslag met sequentiële toegang 11"/>
          <p:cNvSpPr/>
          <p:nvPr/>
        </p:nvSpPr>
        <p:spPr>
          <a:xfrm rot="429784">
            <a:off x="617572" y="3055405"/>
            <a:ext cx="3164305" cy="1381999"/>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Geweldige dingen gebeuren zelden binnen je comfortzone</a:t>
            </a:r>
            <a:endParaRPr lang="nl-NL" dirty="0"/>
          </a:p>
        </p:txBody>
      </p:sp>
      <p:sp>
        <p:nvSpPr>
          <p:cNvPr id="14" name="Liggende oorkonde 13"/>
          <p:cNvSpPr/>
          <p:nvPr/>
        </p:nvSpPr>
        <p:spPr>
          <a:xfrm>
            <a:off x="4138863" y="3910423"/>
            <a:ext cx="3116525" cy="1694817"/>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solidFill>
                  <a:schemeClr val="tx1"/>
                </a:solidFill>
              </a:rPr>
              <a:t>Laat je niet tegen houden door tegenslagen. </a:t>
            </a:r>
          </a:p>
          <a:p>
            <a:pPr algn="ctr"/>
            <a:r>
              <a:rPr lang="nl-NL" dirty="0" smtClean="0">
                <a:solidFill>
                  <a:schemeClr val="tx1"/>
                </a:solidFill>
              </a:rPr>
              <a:t>Gebruik ze om er sterker uit te komen.</a:t>
            </a:r>
            <a:endParaRPr lang="nl-NL" dirty="0">
              <a:solidFill>
                <a:schemeClr val="tx1"/>
              </a:solidFill>
            </a:endParaRPr>
          </a:p>
        </p:txBody>
      </p:sp>
      <p:sp>
        <p:nvSpPr>
          <p:cNvPr id="16" name="Hart 15"/>
          <p:cNvSpPr/>
          <p:nvPr/>
        </p:nvSpPr>
        <p:spPr>
          <a:xfrm>
            <a:off x="4776537" y="2370221"/>
            <a:ext cx="2033337" cy="177570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Make </a:t>
            </a:r>
            <a:r>
              <a:rPr lang="nl-NL" sz="2800" dirty="0" err="1" smtClean="0"/>
              <a:t>it</a:t>
            </a:r>
            <a:r>
              <a:rPr lang="nl-NL" sz="2800" dirty="0" smtClean="0"/>
              <a:t> happen</a:t>
            </a:r>
            <a:endParaRPr lang="nl-NL" sz="2800" dirty="0"/>
          </a:p>
        </p:txBody>
      </p:sp>
      <p:sp>
        <p:nvSpPr>
          <p:cNvPr id="17" name="Rechthoek 16"/>
          <p:cNvSpPr/>
          <p:nvPr/>
        </p:nvSpPr>
        <p:spPr>
          <a:xfrm rot="21356966">
            <a:off x="10239048" y="5167869"/>
            <a:ext cx="1531664" cy="125142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nl-NL" dirty="0" smtClean="0"/>
              <a:t>Geloof in jezelf. Je kan het</a:t>
            </a:r>
            <a:endParaRPr lang="nl-NL" dirty="0"/>
          </a:p>
        </p:txBody>
      </p:sp>
    </p:spTree>
    <p:extLst>
      <p:ext uri="{BB962C8B-B14F-4D97-AF65-F5344CB8AC3E}">
        <p14:creationId xmlns:p14="http://schemas.microsoft.com/office/powerpoint/2010/main" val="16617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999"/>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999"/>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999"/>
                                          </p:stCondLst>
                                        </p:cTn>
                                        <p:tgtEl>
                                          <p:spTgt spid="12"/>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999"/>
                                          </p:stCondLst>
                                        </p:cTn>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999"/>
                                          </p:stCondLst>
                                        </p:cTn>
                                        <p:tgtEl>
                                          <p:spTgt spid="15"/>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999"/>
                                          </p:stCondLst>
                                        </p:cTn>
                                        <p:tgtEl>
                                          <p:spTgt spid="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999"/>
                                          </p:stCondLst>
                                        </p:cTn>
                                        <p:tgtEl>
                                          <p:spTgt spid="7"/>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0"/>
                                  </p:stCondLst>
                                  <p:childTnLst>
                                    <p:set>
                                      <p:cBhvr>
                                        <p:cTn id="30" dur="1" fill="hold">
                                          <p:stCondLst>
                                            <p:cond delay="999"/>
                                          </p:stCondLst>
                                        </p:cTn>
                                        <p:tgtEl>
                                          <p:spTgt spid="9"/>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0"/>
                                  </p:stCondLst>
                                  <p:childTnLst>
                                    <p:set>
                                      <p:cBhvr>
                                        <p:cTn id="33" dur="1" fill="hold">
                                          <p:stCondLst>
                                            <p:cond delay="999"/>
                                          </p:stCondLst>
                                        </p:cTn>
                                        <p:tgtEl>
                                          <p:spTgt spid="10"/>
                                        </p:tgtEl>
                                        <p:attrNameLst>
                                          <p:attrName>style.visibility</p:attrName>
                                        </p:attrNameLst>
                                      </p:cBhvr>
                                      <p:to>
                                        <p:strVal val="visible"/>
                                      </p:to>
                                    </p:set>
                                  </p:childTnLst>
                                </p:cTn>
                              </p:par>
                            </p:childTnLst>
                          </p:cTn>
                        </p:par>
                        <p:par>
                          <p:cTn id="34" fill="hold">
                            <p:stCondLst>
                              <p:cond delay="9000"/>
                            </p:stCondLst>
                            <p:childTnLst>
                              <p:par>
                                <p:cTn id="35" presetID="1" presetClass="emph" presetSubtype="2" fill="hold" nodeType="afterEffect">
                                  <p:stCondLst>
                                    <p:cond delay="0"/>
                                  </p:stCondLst>
                                  <p:childTnLst>
                                    <p:animClr clrSpc="rgb" dir="cw">
                                      <p:cBhvr>
                                        <p:cTn id="36" dur="2000" fill="hold"/>
                                        <p:tgtEl>
                                          <p:spTgt spid="17"/>
                                        </p:tgtEl>
                                        <p:attrNameLst>
                                          <p:attrName>fillcolor</p:attrName>
                                        </p:attrNameLst>
                                      </p:cBhvr>
                                      <p:to>
                                        <a:schemeClr val="accent2"/>
                                      </p:to>
                                    </p:animClr>
                                    <p:set>
                                      <p:cBhvr>
                                        <p:cTn id="37" dur="2000" fill="hold"/>
                                        <p:tgtEl>
                                          <p:spTgt spid="17"/>
                                        </p:tgtEl>
                                        <p:attrNameLst>
                                          <p:attrName>fill.type</p:attrName>
                                        </p:attrNameLst>
                                      </p:cBhvr>
                                      <p:to>
                                        <p:strVal val="solid"/>
                                      </p:to>
                                    </p:set>
                                    <p:set>
                                      <p:cBhvr>
                                        <p:cTn id="38" dur="2000" fill="hold"/>
                                        <p:tgtEl>
                                          <p:spTgt spid="17"/>
                                        </p:tgtEl>
                                        <p:attrNameLst>
                                          <p:attrName>fill.on</p:attrName>
                                        </p:attrNameLst>
                                      </p:cBhvr>
                                      <p:to>
                                        <p:strVal val="true"/>
                                      </p:to>
                                    </p:set>
                                  </p:childTnLst>
                                </p:cTn>
                              </p:par>
                            </p:childTnLst>
                          </p:cTn>
                        </p:par>
                        <p:par>
                          <p:cTn id="39" fill="hold">
                            <p:stCondLst>
                              <p:cond delay="11000"/>
                            </p:stCondLst>
                            <p:childTnLst>
                              <p:par>
                                <p:cTn id="40" presetID="6" presetClass="emph" presetSubtype="0" fill="hold" grpId="0" nodeType="afterEffect">
                                  <p:stCondLst>
                                    <p:cond delay="500"/>
                                  </p:stCondLst>
                                  <p:childTnLst>
                                    <p:animScale>
                                      <p:cBhvr>
                                        <p:cTn id="41" dur="1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8" grpId="0" animBg="1"/>
      <p:bldP spid="10" grpId="0" animBg="1"/>
      <p:bldP spid="9" grpId="0" animBg="1"/>
      <p:bldP spid="15" grpId="0" animBg="1"/>
      <p:bldP spid="12"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731952" y="1756626"/>
            <a:ext cx="5524500" cy="4400550"/>
          </a:xfrm>
          <a:prstGeom prst="rect">
            <a:avLst/>
          </a:prstGeom>
        </p:spPr>
      </p:pic>
      <p:sp>
        <p:nvSpPr>
          <p:cNvPr id="2" name="Titel 1"/>
          <p:cNvSpPr>
            <a:spLocks noGrp="1"/>
          </p:cNvSpPr>
          <p:nvPr>
            <p:ph type="title"/>
          </p:nvPr>
        </p:nvSpPr>
        <p:spPr/>
        <p:txBody>
          <a:bodyPr/>
          <a:lstStyle/>
          <a:p>
            <a:r>
              <a:rPr lang="nl-NL" dirty="0" smtClean="0"/>
              <a:t>Achtergrondkennis</a:t>
            </a:r>
            <a:endParaRPr lang="nl-NL" dirty="0"/>
          </a:p>
        </p:txBody>
      </p:sp>
      <p:sp>
        <p:nvSpPr>
          <p:cNvPr id="3" name="Tijdelijke aanduiding voor inhoud 2"/>
          <p:cNvSpPr>
            <a:spLocks noGrp="1"/>
          </p:cNvSpPr>
          <p:nvPr>
            <p:ph idx="1"/>
          </p:nvPr>
        </p:nvSpPr>
        <p:spPr/>
        <p:txBody>
          <a:bodyPr/>
          <a:lstStyle/>
          <a:p>
            <a:r>
              <a:rPr lang="nl-NL" dirty="0" smtClean="0">
                <a:solidFill>
                  <a:schemeClr val="bg1"/>
                </a:solidFill>
              </a:rPr>
              <a:t>Boek: </a:t>
            </a:r>
            <a:r>
              <a:rPr lang="nl-NL" dirty="0" err="1">
                <a:solidFill>
                  <a:schemeClr val="bg1"/>
                </a:solidFill>
              </a:rPr>
              <a:t>H</a:t>
            </a:r>
            <a:r>
              <a:rPr lang="nl-NL" dirty="0" err="1" smtClean="0">
                <a:solidFill>
                  <a:schemeClr val="bg1"/>
                </a:solidFill>
              </a:rPr>
              <a:t>intergrundwiss</a:t>
            </a:r>
            <a:r>
              <a:rPr lang="nl-NL" dirty="0" err="1" smtClean="0">
                <a:solidFill>
                  <a:schemeClr val="tx1"/>
                </a:solidFill>
              </a:rPr>
              <a:t>en</a:t>
            </a:r>
            <a:r>
              <a:rPr lang="nl-NL" dirty="0" smtClean="0">
                <a:solidFill>
                  <a:schemeClr val="bg1"/>
                </a:solidFill>
              </a:rPr>
              <a:t> </a:t>
            </a:r>
            <a:r>
              <a:rPr lang="nl-NL" dirty="0" smtClean="0"/>
              <a:t>van Hans </a:t>
            </a:r>
            <a:r>
              <a:rPr lang="nl-NL" dirty="0" err="1" smtClean="0"/>
              <a:t>Xaver</a:t>
            </a:r>
            <a:r>
              <a:rPr lang="nl-NL" dirty="0" smtClean="0"/>
              <a:t> Meier, 2016</a:t>
            </a:r>
          </a:p>
          <a:p>
            <a:r>
              <a:rPr lang="nl-NL" dirty="0" smtClean="0">
                <a:solidFill>
                  <a:schemeClr val="bg1"/>
                </a:solidFill>
              </a:rPr>
              <a:t>Achtergrond kennis van </a:t>
            </a:r>
            <a:r>
              <a:rPr lang="nl-NL" dirty="0" smtClean="0"/>
              <a:t>het ‘huidige’ rechtssysteem</a:t>
            </a:r>
          </a:p>
          <a:p>
            <a:r>
              <a:rPr lang="nl-NL" dirty="0" smtClean="0">
                <a:solidFill>
                  <a:schemeClr val="bg1"/>
                </a:solidFill>
              </a:rPr>
              <a:t>Hoe we het kunnen laten </a:t>
            </a:r>
            <a:r>
              <a:rPr lang="nl-NL" dirty="0" smtClean="0"/>
              <a:t>verdwijn</a:t>
            </a:r>
            <a:r>
              <a:rPr lang="nl-NL" dirty="0" smtClean="0">
                <a:solidFill>
                  <a:schemeClr val="bg1"/>
                </a:solidFill>
              </a:rPr>
              <a:t>en</a:t>
            </a:r>
            <a:r>
              <a:rPr lang="nl-NL" dirty="0" smtClean="0"/>
              <a:t>… en vervangen door iets beters…</a:t>
            </a:r>
            <a:endParaRPr lang="nl-NL" dirty="0"/>
          </a:p>
        </p:txBody>
      </p:sp>
      <p:sp>
        <p:nvSpPr>
          <p:cNvPr id="5" name="Tekstvak 4"/>
          <p:cNvSpPr txBox="1"/>
          <p:nvPr/>
        </p:nvSpPr>
        <p:spPr>
          <a:xfrm rot="1392083">
            <a:off x="4758638" y="3049342"/>
            <a:ext cx="6638279" cy="523220"/>
          </a:xfrm>
          <a:prstGeom prst="rect">
            <a:avLst/>
          </a:prstGeom>
          <a:noFill/>
        </p:spPr>
        <p:txBody>
          <a:bodyPr wrap="square" rtlCol="0">
            <a:spAutoFit/>
          </a:bodyPr>
          <a:lstStyle/>
          <a:p>
            <a:r>
              <a:rPr lang="nl-NL" sz="2800" dirty="0" smtClean="0">
                <a:solidFill>
                  <a:srgbClr val="C00000"/>
                </a:solidFill>
                <a:latin typeface="Comic Sans MS" panose="030F0702030302020204" pitchFamily="66" charset="0"/>
              </a:rPr>
              <a:t>Onwetendheid maakt mensen tot slaaf</a:t>
            </a:r>
            <a:endParaRPr lang="nl-NL" sz="2800" dirty="0">
              <a:solidFill>
                <a:srgbClr val="C00000"/>
              </a:solidFill>
              <a:latin typeface="Comic Sans MS" panose="030F0702030302020204" pitchFamily="66" charset="0"/>
            </a:endParaRPr>
          </a:p>
        </p:txBody>
      </p:sp>
      <p:sp>
        <p:nvSpPr>
          <p:cNvPr id="6" name="Tekstvak 5"/>
          <p:cNvSpPr txBox="1"/>
          <p:nvPr/>
        </p:nvSpPr>
        <p:spPr>
          <a:xfrm rot="20886291">
            <a:off x="5164418" y="4398911"/>
            <a:ext cx="4375423" cy="523220"/>
          </a:xfrm>
          <a:prstGeom prst="rect">
            <a:avLst/>
          </a:prstGeom>
          <a:noFill/>
        </p:spPr>
        <p:txBody>
          <a:bodyPr wrap="square" rtlCol="0">
            <a:spAutoFit/>
          </a:bodyPr>
          <a:lstStyle/>
          <a:p>
            <a:r>
              <a:rPr lang="nl-NL" sz="2800" dirty="0" smtClean="0">
                <a:solidFill>
                  <a:srgbClr val="C00000"/>
                </a:solidFill>
                <a:latin typeface="Comic Sans MS" panose="030F0702030302020204" pitchFamily="66" charset="0"/>
              </a:rPr>
              <a:t>Strategie van de “vijand”</a:t>
            </a:r>
            <a:endParaRPr lang="nl-NL" sz="2800" dirty="0">
              <a:solidFill>
                <a:srgbClr val="C00000"/>
              </a:solidFill>
              <a:latin typeface="Comic Sans MS" panose="030F0702030302020204" pitchFamily="66" charset="0"/>
            </a:endParaRPr>
          </a:p>
        </p:txBody>
      </p:sp>
      <p:sp>
        <p:nvSpPr>
          <p:cNvPr id="7" name="Tekstvak 6"/>
          <p:cNvSpPr txBox="1"/>
          <p:nvPr/>
        </p:nvSpPr>
        <p:spPr>
          <a:xfrm>
            <a:off x="4921562" y="772067"/>
            <a:ext cx="2609198" cy="523220"/>
          </a:xfrm>
          <a:prstGeom prst="rect">
            <a:avLst/>
          </a:prstGeom>
          <a:noFill/>
        </p:spPr>
        <p:txBody>
          <a:bodyPr wrap="square" rtlCol="0">
            <a:spAutoFit/>
          </a:bodyPr>
          <a:lstStyle/>
          <a:p>
            <a:r>
              <a:rPr lang="nl-NL" sz="2800" dirty="0" smtClean="0">
                <a:solidFill>
                  <a:srgbClr val="C00000"/>
                </a:solidFill>
                <a:latin typeface="Comic Sans MS" panose="030F0702030302020204" pitchFamily="66" charset="0"/>
              </a:rPr>
              <a:t>Woordenboek </a:t>
            </a:r>
            <a:endParaRPr lang="nl-NL"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2485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Hintergrundwissen</a:t>
            </a:r>
            <a:endParaRPr lang="nl-NL" dirty="0"/>
          </a:p>
        </p:txBody>
      </p:sp>
      <p:sp>
        <p:nvSpPr>
          <p:cNvPr id="3" name="Tijdelijke aanduiding voor inhoud 2"/>
          <p:cNvSpPr>
            <a:spLocks noGrp="1"/>
          </p:cNvSpPr>
          <p:nvPr>
            <p:ph idx="1"/>
          </p:nvPr>
        </p:nvSpPr>
        <p:spPr/>
        <p:txBody>
          <a:bodyPr/>
          <a:lstStyle/>
          <a:p>
            <a:r>
              <a:rPr lang="nl-NL" dirty="0" smtClean="0"/>
              <a:t>Georiënteerd op Duitsland en de Verenigde Staten</a:t>
            </a:r>
          </a:p>
          <a:p>
            <a:r>
              <a:rPr lang="nl-NL" dirty="0" smtClean="0"/>
              <a:t>Nederland is provincie van Duitsland</a:t>
            </a:r>
            <a:endParaRPr lang="nl-NL" dirty="0"/>
          </a:p>
        </p:txBody>
      </p:sp>
      <p:pic>
        <p:nvPicPr>
          <p:cNvPr id="8" name="Afbeelding 7"/>
          <p:cNvPicPr>
            <a:picLocks noChangeAspect="1"/>
          </p:cNvPicPr>
          <p:nvPr/>
        </p:nvPicPr>
        <p:blipFill>
          <a:blip r:embed="rId2"/>
          <a:stretch>
            <a:fillRect/>
          </a:stretch>
        </p:blipFill>
        <p:spPr>
          <a:xfrm>
            <a:off x="1231232" y="2144086"/>
            <a:ext cx="8505832" cy="2830178"/>
          </a:xfrm>
          <a:prstGeom prst="rect">
            <a:avLst/>
          </a:prstGeom>
        </p:spPr>
      </p:pic>
      <p:pic>
        <p:nvPicPr>
          <p:cNvPr id="9" name="Afbeelding 8"/>
          <p:cNvPicPr>
            <a:picLocks noChangeAspect="1"/>
          </p:cNvPicPr>
          <p:nvPr/>
        </p:nvPicPr>
        <p:blipFill>
          <a:blip r:embed="rId3"/>
          <a:stretch>
            <a:fillRect/>
          </a:stretch>
        </p:blipFill>
        <p:spPr>
          <a:xfrm>
            <a:off x="7074569" y="1036058"/>
            <a:ext cx="4284002" cy="3615855"/>
          </a:xfrm>
          <a:prstGeom prst="rect">
            <a:avLst/>
          </a:prstGeom>
        </p:spPr>
      </p:pic>
      <p:pic>
        <p:nvPicPr>
          <p:cNvPr id="10" name="Afbeelding 9"/>
          <p:cNvPicPr>
            <a:picLocks noChangeAspect="1"/>
          </p:cNvPicPr>
          <p:nvPr/>
        </p:nvPicPr>
        <p:blipFill>
          <a:blip r:embed="rId4"/>
          <a:stretch>
            <a:fillRect/>
          </a:stretch>
        </p:blipFill>
        <p:spPr>
          <a:xfrm>
            <a:off x="2190339" y="2863516"/>
            <a:ext cx="7086389" cy="2695909"/>
          </a:xfrm>
          <a:prstGeom prst="rect">
            <a:avLst/>
          </a:prstGeom>
        </p:spPr>
      </p:pic>
      <p:pic>
        <p:nvPicPr>
          <p:cNvPr id="11" name="Afbeelding 10"/>
          <p:cNvPicPr>
            <a:picLocks noChangeAspect="1"/>
          </p:cNvPicPr>
          <p:nvPr/>
        </p:nvPicPr>
        <p:blipFill>
          <a:blip r:embed="rId5"/>
          <a:stretch>
            <a:fillRect/>
          </a:stretch>
        </p:blipFill>
        <p:spPr>
          <a:xfrm>
            <a:off x="1123949" y="958223"/>
            <a:ext cx="7340603" cy="3240798"/>
          </a:xfrm>
          <a:prstGeom prst="rect">
            <a:avLst/>
          </a:prstGeom>
        </p:spPr>
      </p:pic>
    </p:spTree>
    <p:extLst>
      <p:ext uri="{BB962C8B-B14F-4D97-AF65-F5344CB8AC3E}">
        <p14:creationId xmlns:p14="http://schemas.microsoft.com/office/powerpoint/2010/main" val="4124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Elke 3-voud is volmaakt</a:t>
            </a:r>
            <a:br>
              <a:rPr lang="nl-NL" dirty="0" smtClean="0"/>
            </a:br>
            <a:r>
              <a:rPr lang="nl-NL" dirty="0" err="1" smtClean="0"/>
              <a:t>omne</a:t>
            </a:r>
            <a:r>
              <a:rPr lang="nl-NL" dirty="0" smtClean="0"/>
              <a:t> </a:t>
            </a:r>
            <a:r>
              <a:rPr lang="nl-NL" dirty="0" err="1" smtClean="0"/>
              <a:t>trinium</a:t>
            </a:r>
            <a:r>
              <a:rPr lang="nl-NL" dirty="0" smtClean="0"/>
              <a:t> perfectum</a:t>
            </a:r>
            <a:endParaRPr lang="nl-NL" dirty="0"/>
          </a:p>
        </p:txBody>
      </p:sp>
      <p:sp>
        <p:nvSpPr>
          <p:cNvPr id="3" name="Tijdelijke aanduiding voor inhoud 2"/>
          <p:cNvSpPr>
            <a:spLocks noGrp="1"/>
          </p:cNvSpPr>
          <p:nvPr>
            <p:ph idx="1"/>
          </p:nvPr>
        </p:nvSpPr>
        <p:spPr/>
        <p:txBody>
          <a:bodyPr/>
          <a:lstStyle/>
          <a:p>
            <a:r>
              <a:rPr lang="nl-NL" dirty="0" smtClean="0"/>
              <a:t>Niet stelen, niet dwingen, niet doden</a:t>
            </a:r>
          </a:p>
          <a:p>
            <a:r>
              <a:rPr lang="nl-NL" dirty="0" smtClean="0"/>
              <a:t>3 wetten in het Nederlands recht</a:t>
            </a:r>
            <a:br>
              <a:rPr lang="nl-NL" dirty="0" smtClean="0"/>
            </a:br>
            <a:r>
              <a:rPr lang="nl-NL" dirty="0" smtClean="0"/>
              <a:t>Grondwet, Burgerlijk Wetboek en Wetboek van Strafrecht</a:t>
            </a:r>
          </a:p>
          <a:p>
            <a:r>
              <a:rPr lang="nl-NL" dirty="0" smtClean="0"/>
              <a:t>Je bent verantwoordeluck voor wat jij zegt, schrijft en doet</a:t>
            </a:r>
          </a:p>
          <a:p>
            <a:r>
              <a:rPr lang="nl-NL" dirty="0" smtClean="0"/>
              <a:t>3-traps brieven schrijven</a:t>
            </a:r>
          </a:p>
          <a:p>
            <a:pPr lvl="1"/>
            <a:r>
              <a:rPr lang="nl-NL" dirty="0"/>
              <a:t>3X = </a:t>
            </a:r>
            <a:r>
              <a:rPr lang="nl-NL" dirty="0" smtClean="0"/>
              <a:t>scheepsrecht</a:t>
            </a:r>
            <a:endParaRPr lang="nl-NL" dirty="0"/>
          </a:p>
        </p:txBody>
      </p:sp>
    </p:spTree>
    <p:extLst>
      <p:ext uri="{BB962C8B-B14F-4D97-AF65-F5344CB8AC3E}">
        <p14:creationId xmlns:p14="http://schemas.microsoft.com/office/powerpoint/2010/main" val="35312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begrip: Mens</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a:t>Soeverein en vrij geboren</a:t>
            </a:r>
          </a:p>
          <a:p>
            <a:r>
              <a:rPr lang="nl-NL" dirty="0" smtClean="0"/>
              <a:t>Het begrip bestaat niet in het Nederlandse, noch in het Internationale recht</a:t>
            </a:r>
          </a:p>
          <a:p>
            <a:r>
              <a:rPr lang="nl-NL" dirty="0" smtClean="0"/>
              <a:t>“Mens”  of mensenhandel of menselijkheid slechts in enkele artikelen </a:t>
            </a:r>
          </a:p>
          <a:p>
            <a:pPr lvl="1"/>
            <a:r>
              <a:rPr lang="nl-NL" dirty="0" smtClean="0"/>
              <a:t>Grondwet		0x</a:t>
            </a:r>
          </a:p>
          <a:p>
            <a:pPr lvl="1"/>
            <a:r>
              <a:rPr lang="nl-NL" dirty="0" smtClean="0"/>
              <a:t>In BW 3, 7, 8	9x</a:t>
            </a:r>
          </a:p>
          <a:p>
            <a:pPr lvl="1"/>
            <a:r>
              <a:rPr lang="nl-NL" dirty="0" err="1" smtClean="0"/>
              <a:t>WvSr</a:t>
            </a:r>
            <a:r>
              <a:rPr lang="nl-NL" dirty="0" smtClean="0"/>
              <a:t>			14x</a:t>
            </a:r>
          </a:p>
          <a:p>
            <a:r>
              <a:rPr lang="nl-NL" dirty="0"/>
              <a:t>Doop </a:t>
            </a:r>
          </a:p>
          <a:p>
            <a:r>
              <a:rPr lang="nl-NL" dirty="0" smtClean="0"/>
              <a:t>Persoon / fictie</a:t>
            </a:r>
          </a:p>
        </p:txBody>
      </p:sp>
    </p:spTree>
    <p:extLst>
      <p:ext uri="{BB962C8B-B14F-4D97-AF65-F5344CB8AC3E}">
        <p14:creationId xmlns:p14="http://schemas.microsoft.com/office/powerpoint/2010/main" val="24814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Invloed van de Paus en het Vaticaan</a:t>
            </a:r>
            <a:endParaRPr lang="nl-NL" dirty="0"/>
          </a:p>
        </p:txBody>
      </p:sp>
      <p:sp>
        <p:nvSpPr>
          <p:cNvPr id="3" name="Tijdelijke aanduiding voor inhoud 2"/>
          <p:cNvSpPr>
            <a:spLocks noGrp="1"/>
          </p:cNvSpPr>
          <p:nvPr>
            <p:ph idx="1"/>
          </p:nvPr>
        </p:nvSpPr>
        <p:spPr>
          <a:xfrm>
            <a:off x="3364993" y="2556932"/>
            <a:ext cx="7531604" cy="3660988"/>
          </a:xfrm>
        </p:spPr>
        <p:txBody>
          <a:bodyPr>
            <a:normAutofit lnSpcReduction="10000"/>
          </a:bodyPr>
          <a:lstStyle/>
          <a:p>
            <a:r>
              <a:rPr lang="nl-NL" dirty="0" smtClean="0"/>
              <a:t>Het Rooms Katholieke bestuursorgaan / Pauselijke Regering staat boven alle gerechten</a:t>
            </a:r>
          </a:p>
          <a:p>
            <a:pPr lvl="1"/>
            <a:r>
              <a:rPr lang="nl-NL" dirty="0" smtClean="0"/>
              <a:t>Pauselijke wetten verplichten iedereen</a:t>
            </a:r>
          </a:p>
          <a:p>
            <a:pPr lvl="1"/>
            <a:r>
              <a:rPr lang="nl-NL" dirty="0" smtClean="0"/>
              <a:t>Wettelijk vermoeden</a:t>
            </a:r>
          </a:p>
          <a:p>
            <a:r>
              <a:rPr lang="nl-NL" dirty="0" err="1" smtClean="0"/>
              <a:t>Bulla</a:t>
            </a:r>
            <a:r>
              <a:rPr lang="nl-NL" dirty="0" smtClean="0"/>
              <a:t> </a:t>
            </a:r>
            <a:r>
              <a:rPr lang="nl-NL" dirty="0" err="1" smtClean="0"/>
              <a:t>Unam</a:t>
            </a:r>
            <a:r>
              <a:rPr lang="nl-NL" dirty="0" smtClean="0"/>
              <a:t> </a:t>
            </a:r>
            <a:r>
              <a:rPr lang="nl-NL" dirty="0" err="1" smtClean="0"/>
              <a:t>Sanctum</a:t>
            </a:r>
            <a:r>
              <a:rPr lang="nl-NL" dirty="0" smtClean="0"/>
              <a:t> (1302; vermoedensbeginsel)</a:t>
            </a:r>
          </a:p>
          <a:p>
            <a:r>
              <a:rPr lang="nl-NL" dirty="0" err="1" smtClean="0"/>
              <a:t>Bulla</a:t>
            </a:r>
            <a:r>
              <a:rPr lang="nl-NL" dirty="0" smtClean="0"/>
              <a:t> </a:t>
            </a:r>
            <a:r>
              <a:rPr lang="nl-NL" dirty="0" err="1" smtClean="0"/>
              <a:t>Romanus</a:t>
            </a:r>
            <a:r>
              <a:rPr lang="nl-NL" dirty="0" smtClean="0"/>
              <a:t> Pontifex (1455; alles eigendom R.K.)</a:t>
            </a:r>
          </a:p>
          <a:p>
            <a:r>
              <a:rPr lang="nl-NL" dirty="0" err="1" smtClean="0"/>
              <a:t>Bulla</a:t>
            </a:r>
            <a:r>
              <a:rPr lang="nl-NL" dirty="0" smtClean="0"/>
              <a:t> </a:t>
            </a:r>
            <a:r>
              <a:rPr lang="nl-NL" dirty="0" err="1" smtClean="0"/>
              <a:t>Aeterni</a:t>
            </a:r>
            <a:r>
              <a:rPr lang="nl-NL" dirty="0" smtClean="0"/>
              <a:t> </a:t>
            </a:r>
            <a:r>
              <a:rPr lang="nl-NL" dirty="0" err="1" smtClean="0"/>
              <a:t>Regis</a:t>
            </a:r>
            <a:r>
              <a:rPr lang="nl-NL" dirty="0" smtClean="0"/>
              <a:t> (1481; mens in TRUSTS)</a:t>
            </a:r>
          </a:p>
          <a:p>
            <a:r>
              <a:rPr lang="nl-NL" dirty="0" err="1" smtClean="0"/>
              <a:t>Bulla</a:t>
            </a:r>
            <a:r>
              <a:rPr lang="nl-NL" dirty="0" smtClean="0"/>
              <a:t> </a:t>
            </a:r>
            <a:r>
              <a:rPr lang="nl-NL" dirty="0" err="1" smtClean="0"/>
              <a:t>Convocation</a:t>
            </a:r>
            <a:r>
              <a:rPr lang="nl-NL" dirty="0" smtClean="0"/>
              <a:t> (1537; bezittingen in TRUSTS)</a:t>
            </a:r>
          </a:p>
        </p:txBody>
      </p:sp>
      <p:pic>
        <p:nvPicPr>
          <p:cNvPr id="5" name="Afbeelding 4"/>
          <p:cNvPicPr>
            <a:picLocks noChangeAspect="1"/>
          </p:cNvPicPr>
          <p:nvPr/>
        </p:nvPicPr>
        <p:blipFill rotWithShape="1">
          <a:blip r:embed="rId3"/>
          <a:srcRect l="5827" t="2436" r="3471" b="2571"/>
          <a:stretch/>
        </p:blipFill>
        <p:spPr>
          <a:xfrm>
            <a:off x="658368" y="1901952"/>
            <a:ext cx="2609088" cy="4315968"/>
          </a:xfrm>
          <a:prstGeom prst="rect">
            <a:avLst/>
          </a:prstGeom>
        </p:spPr>
      </p:pic>
    </p:spTree>
    <p:extLst>
      <p:ext uri="{BB962C8B-B14F-4D97-AF65-F5344CB8AC3E}">
        <p14:creationId xmlns:p14="http://schemas.microsoft.com/office/powerpoint/2010/main" val="13527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10948</Words>
  <Application>Microsoft Office PowerPoint</Application>
  <PresentationFormat>Breedbeeld</PresentationFormat>
  <Paragraphs>1246</Paragraphs>
  <Slides>46</Slides>
  <Notes>45</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46</vt:i4>
      </vt:variant>
    </vt:vector>
  </HeadingPairs>
  <TitlesOfParts>
    <vt:vector size="58" baseType="lpstr">
      <vt:lpstr>Agency FB</vt:lpstr>
      <vt:lpstr>Alef</vt:lpstr>
      <vt:lpstr>Arial</vt:lpstr>
      <vt:lpstr>Bradley Hand ITC</vt:lpstr>
      <vt:lpstr>Calibri</vt:lpstr>
      <vt:lpstr>Comic Sans MS</vt:lpstr>
      <vt:lpstr>Courier New</vt:lpstr>
      <vt:lpstr>Garamond</vt:lpstr>
      <vt:lpstr>Old English Text MT</vt:lpstr>
      <vt:lpstr>Verdana</vt:lpstr>
      <vt:lpstr>Wingdings</vt:lpstr>
      <vt:lpstr>Organisch</vt:lpstr>
      <vt:lpstr>          De Levende Mens</vt:lpstr>
      <vt:lpstr>Kleuren-heraldiek</vt:lpstr>
      <vt:lpstr>Kennis is macht, Kennis delen is kracht</vt:lpstr>
      <vt:lpstr>PowerPoint-presentatie</vt:lpstr>
      <vt:lpstr>Achtergrondkennis</vt:lpstr>
      <vt:lpstr>Hintergrundwissen</vt:lpstr>
      <vt:lpstr>Elke 3-voud is volmaakt omne trinium perfectum</vt:lpstr>
      <vt:lpstr>Het begrip: Mens</vt:lpstr>
      <vt:lpstr>Invloed van de Paus en het Vaticaan</vt:lpstr>
      <vt:lpstr>Invloed van de Paus en het Vaticaan</vt:lpstr>
      <vt:lpstr>Structuur van het ‘rechtsstelsel’</vt:lpstr>
      <vt:lpstr>Geboorteakte, naam, persoon</vt:lpstr>
      <vt:lpstr>Bewustzijn </vt:lpstr>
      <vt:lpstr>Stroman </vt:lpstr>
      <vt:lpstr>Definities </vt:lpstr>
      <vt:lpstr>   Oefening </vt:lpstr>
      <vt:lpstr>Trusts </vt:lpstr>
      <vt:lpstr>PowerPoint-presentatie</vt:lpstr>
      <vt:lpstr>Trusts </vt:lpstr>
      <vt:lpstr>UCC en Common Law</vt:lpstr>
      <vt:lpstr>Weerlegging </vt:lpstr>
      <vt:lpstr>Definities </vt:lpstr>
      <vt:lpstr>   Oefening </vt:lpstr>
      <vt:lpstr>Wie is eigenluck de eigenaar van ons adres?</vt:lpstr>
      <vt:lpstr>Belasting -de last van het privilege-</vt:lpstr>
      <vt:lpstr>Tussenstand  Hoe is alles legaal gemaakt?</vt:lpstr>
      <vt:lpstr>Advocaten / gerechtelijke instanties</vt:lpstr>
      <vt:lpstr>Nietig verklaring, abatement</vt:lpstr>
      <vt:lpstr>Verboden toegang voor onbevoegden</vt:lpstr>
      <vt:lpstr>   Oefening </vt:lpstr>
      <vt:lpstr>Affidavit </vt:lpstr>
      <vt:lpstr>ZHO – Zekerheidsstelling Overeenkomst -Intro-</vt:lpstr>
      <vt:lpstr>ZHO – Zekerheidsstelling Overeenkomst -3 private contracten-</vt:lpstr>
      <vt:lpstr>ZHO – Zekerheidsstelling Overeenkomst -verdieping-</vt:lpstr>
      <vt:lpstr>Soevereiniteit -fundamentele principes-</vt:lpstr>
      <vt:lpstr>Maximes + Bijbelcitaten</vt:lpstr>
      <vt:lpstr>Financiën </vt:lpstr>
      <vt:lpstr>LLC Live-Life-Claim</vt:lpstr>
      <vt:lpstr>LLC Live-Life-Claim</vt:lpstr>
      <vt:lpstr>   LLC   opmaken</vt:lpstr>
      <vt:lpstr>Bewustzijn </vt:lpstr>
      <vt:lpstr>Bewustzijn </vt:lpstr>
      <vt:lpstr>Natuur(lucke) wetten </vt:lpstr>
      <vt:lpstr>Standing herstellen</vt:lpstr>
      <vt:lpstr>Ter Overdenking</vt:lpstr>
      <vt:lpstr>PowerPoint-presentatie</vt:lpstr>
    </vt:vector>
  </TitlesOfParts>
  <Company>Ministerie van Defensie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Levende Mens</dc:title>
  <dc:creator>W.R. Niemeijer</dc:creator>
  <cp:lastModifiedBy>W.R. Niemeijer</cp:lastModifiedBy>
  <cp:revision>257</cp:revision>
  <cp:lastPrinted>2022-05-16T14:02:36Z</cp:lastPrinted>
  <dcterms:created xsi:type="dcterms:W3CDTF">2022-05-11T12:47:17Z</dcterms:created>
  <dcterms:modified xsi:type="dcterms:W3CDTF">2023-01-09T12:11:13Z</dcterms:modified>
</cp:coreProperties>
</file>